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9"/>
  </p:notesMasterIdLst>
  <p:sldIdLst>
    <p:sldId id="256" r:id="rId2"/>
    <p:sldId id="264" r:id="rId3"/>
    <p:sldId id="265" r:id="rId4"/>
    <p:sldId id="266" r:id="rId5"/>
    <p:sldId id="267" r:id="rId6"/>
    <p:sldId id="268" r:id="rId7"/>
    <p:sldId id="270" r:id="rId8"/>
    <p:sldId id="271" r:id="rId9"/>
    <p:sldId id="269" r:id="rId10"/>
    <p:sldId id="262" r:id="rId11"/>
    <p:sldId id="260" r:id="rId12"/>
    <p:sldId id="272" r:id="rId13"/>
    <p:sldId id="273" r:id="rId14"/>
    <p:sldId id="274" r:id="rId15"/>
    <p:sldId id="259" r:id="rId16"/>
    <p:sldId id="261" r:id="rId17"/>
    <p:sldId id="263" r:id="rId18"/>
  </p:sldIdLst>
  <p:sldSz cx="14630400" cy="8229600"/>
  <p:notesSz cx="8229600" cy="14630400"/>
  <p:embeddedFontLst>
    <p:embeddedFont>
      <p:font typeface="Consolas" panose="020B0609020204030204" pitchFamily="49" charset="0"/>
      <p:regular r:id="rId20"/>
      <p:bold r:id="rId21"/>
      <p:italic r:id="rId22"/>
      <p:boldItalic r:id="rId23"/>
    </p:embeddedFont>
    <p:embeddedFont>
      <p:font typeface="Epilogue" panose="020B0604020202020204" charset="0"/>
      <p:regular r:id="rId24"/>
    </p:embeddedFont>
    <p:embeddedFont>
      <p:font typeface="Fraunces Medium" panose="020B0604020202020204" charset="0"/>
      <p:regular r:id="rId25"/>
    </p:embeddedFont>
  </p:embeddedFontLst>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3" d="100"/>
          <a:sy n="73" d="100"/>
        </p:scale>
        <p:origin x="62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0311062"/>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62C16-F88A-F1ED-F78C-38627C5BBB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AFDB8F-EA8B-B756-18B6-EE2EB4095E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8C5F97-7FBC-2226-38A5-5E074D94D1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A8EEAD2-9339-97DB-5C46-61B10F5A6738}"/>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475595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684E9-CA36-DB2C-B749-55C0246CE3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293020-8F5C-4FC3-C53F-B67A071ABB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7812AC-877C-7714-CF80-361652E36DD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887581-7AFE-1975-5FEE-A743BC1AF535}"/>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964676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6F4210-44FB-1570-26AE-247A208A7F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48FDB7-27AA-86E1-7B86-76FB2BF2E2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4E99F8-EAD2-002C-152D-5E962B2AE77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2114F7-4FB7-F772-91AA-EDFAA660ECA5}"/>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5782794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9F010-AE26-C872-A153-94989895D7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94422D-43F7-7B12-3156-21C4740CBA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9E4E5C-8ABE-98F3-FDDC-27F5EEA1C0E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EE81EDB-61E0-11F4-806D-97BB9F56FB83}"/>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4126921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5F99B-6E50-02CA-25D2-7E7499EAE2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824D1D-B7E1-1DB9-534A-BB6EE2C8E8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3B2AA9-3A09-8196-6A69-88CDCE22CB5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0D86D6-152D-2F15-6C68-1461C98FCB1A}"/>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3339450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E29AA-895D-3C56-1DD0-668B07B87B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FAB98D-E860-0811-651C-0BA156162A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182B59-EB7C-9361-3F35-2EAEF15B358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BA0D7F-8B9E-60A3-D719-7F6215FD0BD1}"/>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417157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2551A8-011E-0FE5-0645-2D2D1D4578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B61E85-ABD6-7204-07E9-D87FF365F5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EFA7BD-BF3F-7677-8C92-049913499F4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45FE55C-823C-CC75-0C5C-4FE84323C325}"/>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354132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26D1D-576E-499C-1927-6F86FA6F5E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7B69AC-8265-21A9-7EC1-6413581342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41D93A-940D-881B-23CA-02CAE2FE8BC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779A45E-D12D-0072-3514-1678551EC9E2}"/>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704529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F92EB-B649-56FA-FF08-FFEEC03DD5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374191-5D5E-12E7-3C68-0CACA7DD6E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F146D-1D24-5609-89EC-84360EA1F4F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641FA1-1B00-34C3-0D40-8B7F1F68AD31}"/>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790857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CCCAE-DCFA-4270-CE3F-D361B1EB06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89540A-1236-0B08-91CD-DB67A7544F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12811C-F61D-05B9-0432-B118DE8C15E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AD5DA57-784F-46A7-4F84-B31FD89D10B0}"/>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493641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B3253C-8E04-ECCE-3FFE-07A906F704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9F7CA5-1828-C398-ECB0-219C4D1D62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263842-EE03-DD2F-85C0-F157092198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5558591-4E06-8B20-D374-420438C8D0FA}"/>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422718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video" Target="../media/media5.mp4"/><Relationship Id="rId13" Type="http://schemas.openxmlformats.org/officeDocument/2006/relationships/image" Target="../media/image5.png"/><Relationship Id="rId18" Type="http://schemas.openxmlformats.org/officeDocument/2006/relationships/image" Target="../media/image26.png"/><Relationship Id="rId3" Type="http://schemas.microsoft.com/office/2007/relationships/media" Target="../media/media3.mp4"/><Relationship Id="rId7" Type="http://schemas.microsoft.com/office/2007/relationships/media" Target="../media/media5.mp4"/><Relationship Id="rId12" Type="http://schemas.openxmlformats.org/officeDocument/2006/relationships/notesSlide" Target="../notesSlides/notesSlide12.xml"/><Relationship Id="rId17" Type="http://schemas.openxmlformats.org/officeDocument/2006/relationships/image" Target="../media/image23.jpeg"/><Relationship Id="rId2" Type="http://schemas.openxmlformats.org/officeDocument/2006/relationships/video" Target="../media/media2.mp4"/><Relationship Id="rId16" Type="http://schemas.openxmlformats.org/officeDocument/2006/relationships/image" Target="../media/image25.png"/><Relationship Id="rId20" Type="http://schemas.openxmlformats.org/officeDocument/2006/relationships/image" Target="../media/image28.png"/><Relationship Id="rId1" Type="http://schemas.microsoft.com/office/2007/relationships/media" Target="../media/media2.mp4"/><Relationship Id="rId6" Type="http://schemas.openxmlformats.org/officeDocument/2006/relationships/video" Target="../media/media4.mp4"/><Relationship Id="rId11" Type="http://schemas.openxmlformats.org/officeDocument/2006/relationships/slideLayout" Target="../slideLayouts/slideLayout6.xml"/><Relationship Id="rId5" Type="http://schemas.microsoft.com/office/2007/relationships/media" Target="../media/media4.mp4"/><Relationship Id="rId15" Type="http://schemas.openxmlformats.org/officeDocument/2006/relationships/image" Target="../media/image4.png"/><Relationship Id="rId10" Type="http://schemas.openxmlformats.org/officeDocument/2006/relationships/video" Target="../media/media6.mp4"/><Relationship Id="rId19" Type="http://schemas.openxmlformats.org/officeDocument/2006/relationships/image" Target="../media/image27.png"/><Relationship Id="rId4" Type="http://schemas.openxmlformats.org/officeDocument/2006/relationships/video" Target="../media/media3.mp4"/><Relationship Id="rId9" Type="http://schemas.microsoft.com/office/2007/relationships/media" Target="../media/media6.mp4"/><Relationship Id="rId14" Type="http://schemas.openxmlformats.org/officeDocument/2006/relationships/hyperlink" Target="https://pixabay.com/de/smartphone-handy-telefon-1132675/" TargetMode="External"/></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3.xml"/><Relationship Id="rId3" Type="http://schemas.microsoft.com/office/2007/relationships/media" Target="../media/media7.mp4"/><Relationship Id="rId7"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video" Target="../media/media8.mp4"/><Relationship Id="rId11" Type="http://schemas.openxmlformats.org/officeDocument/2006/relationships/image" Target="../media/image30.png"/><Relationship Id="rId5" Type="http://schemas.microsoft.com/office/2007/relationships/media" Target="../media/media8.mp4"/><Relationship Id="rId10" Type="http://schemas.openxmlformats.org/officeDocument/2006/relationships/image" Target="../media/image29.png"/><Relationship Id="rId4" Type="http://schemas.openxmlformats.org/officeDocument/2006/relationships/video" Target="../media/media7.mp4"/><Relationship Id="rId9"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slideLayout" Target="../slideLayouts/slideLayout6.xml"/><Relationship Id="rId7" Type="http://schemas.openxmlformats.org/officeDocument/2006/relationships/image" Target="../media/image33.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2.png"/><Relationship Id="rId11" Type="http://schemas.openxmlformats.org/officeDocument/2006/relationships/image" Target="../media/image36.png"/><Relationship Id="rId5" Type="http://schemas.openxmlformats.org/officeDocument/2006/relationships/image" Target="../media/image31.png"/><Relationship Id="rId10" Type="http://schemas.openxmlformats.org/officeDocument/2006/relationships/image" Target="../media/image4.png"/><Relationship Id="rId4" Type="http://schemas.openxmlformats.org/officeDocument/2006/relationships/notesSlide" Target="../notesSlides/notesSlide14.xml"/><Relationship Id="rId9"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2.mp4"/><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video" Target="../media/media2.mp4"/><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hyperlink" Target="https://pixabay.com/de/smartphone-handy-telefon-1132675/" TargetMode="External"/><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4.png"/><Relationship Id="rId10" Type="http://schemas.openxmlformats.org/officeDocument/2006/relationships/image" Target="../media/image10.png"/><Relationship Id="rId4" Type="http://schemas.openxmlformats.org/officeDocument/2006/relationships/notesSlide" Target="../notesSlides/notesSlide4.xml"/><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2.png"/><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3.xml"/><Relationship Id="rId7" Type="http://schemas.openxmlformats.org/officeDocument/2006/relationships/image" Target="../media/image4.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hyperlink" Target="https://pixabay.com/de/smartphone-handy-telefon-1132675/" TargetMode="External"/><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22.png"/><Relationship Id="rId3" Type="http://schemas.openxmlformats.org/officeDocument/2006/relationships/slideLayout" Target="../slideLayouts/slideLayout3.xml"/><Relationship Id="rId7" Type="http://schemas.openxmlformats.org/officeDocument/2006/relationships/image" Target="../media/image19.png"/><Relationship Id="rId12" Type="http://schemas.openxmlformats.org/officeDocument/2006/relationships/image" Target="../media/image2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png"/><Relationship Id="rId11" Type="http://schemas.openxmlformats.org/officeDocument/2006/relationships/image" Target="../media/image20.png"/><Relationship Id="rId5" Type="http://schemas.openxmlformats.org/officeDocument/2006/relationships/image" Target="../media/image17.png"/><Relationship Id="rId10" Type="http://schemas.openxmlformats.org/officeDocument/2006/relationships/image" Target="../media/image3.png"/><Relationship Id="rId4" Type="http://schemas.openxmlformats.org/officeDocument/2006/relationships/notesSlide" Target="../notesSlides/notesSlide8.xml"/><Relationship Id="rId9" Type="http://schemas.openxmlformats.org/officeDocument/2006/relationships/hyperlink" Target="https://pixabay.com/de/smartphone-handy-telefon-1132675/" TargetMode="External"/><Relationship Id="rId14" Type="http://schemas.openxmlformats.org/officeDocument/2006/relationships/image" Target="../media/image23.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hyperlink" Target="https://pixabay.com/de/smartphone-handy-telefon-1132675/" TargetMode="External"/><Relationship Id="rId5" Type="http://schemas.openxmlformats.org/officeDocument/2006/relationships/image" Target="../media/image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9144000" y="0"/>
            <a:ext cx="5486400" cy="8229600"/>
          </a:xfrm>
          <a:prstGeom prst="rect">
            <a:avLst/>
          </a:prstGeom>
        </p:spPr>
      </p:pic>
      <p:sp>
        <p:nvSpPr>
          <p:cNvPr id="3" name="Text 0"/>
          <p:cNvSpPr/>
          <p:nvPr/>
        </p:nvSpPr>
        <p:spPr>
          <a:xfrm>
            <a:off x="1644609" y="1022785"/>
            <a:ext cx="5670590" cy="708779"/>
          </a:xfrm>
          <a:prstGeom prst="rect">
            <a:avLst/>
          </a:prstGeom>
          <a:noFill/>
          <a:ln/>
        </p:spPr>
        <p:txBody>
          <a:bodyPr wrap="none" lIns="0" tIns="0" rIns="0" bIns="0" rtlCol="0" anchor="t"/>
          <a:lstStyle/>
          <a:p>
            <a:pPr marL="0" indent="0" algn="ctr">
              <a:lnSpc>
                <a:spcPts val="5550"/>
              </a:lnSpc>
              <a:buNone/>
            </a:pPr>
            <a:r>
              <a:rPr lang="en-US" sz="4450" b="1" dirty="0">
                <a:solidFill>
                  <a:srgbClr val="FFFFFF"/>
                </a:solidFill>
                <a:latin typeface="Fraunces Medium" pitchFamily="34" charset="0"/>
                <a:ea typeface="Fraunces Medium" pitchFamily="34" charset="-122"/>
                <a:cs typeface="Fraunces Medium" pitchFamily="34" charset="-120"/>
              </a:rPr>
              <a:t>Star Identifier  App </a:t>
            </a:r>
            <a:endParaRPr lang="en-US" sz="4450" b="1" dirty="0"/>
          </a:p>
        </p:txBody>
      </p:sp>
      <p:sp>
        <p:nvSpPr>
          <p:cNvPr id="4" name="Text 1"/>
          <p:cNvSpPr/>
          <p:nvPr/>
        </p:nvSpPr>
        <p:spPr>
          <a:xfrm>
            <a:off x="793790" y="2294573"/>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5" name="Text 2"/>
          <p:cNvSpPr/>
          <p:nvPr/>
        </p:nvSpPr>
        <p:spPr>
          <a:xfrm>
            <a:off x="793789" y="2547083"/>
            <a:ext cx="7556421" cy="362903"/>
          </a:xfrm>
          <a:prstGeom prst="rect">
            <a:avLst/>
          </a:prstGeom>
          <a:noFill/>
          <a:ln/>
        </p:spPr>
        <p:txBody>
          <a:bodyPr wrap="none" lIns="0" tIns="0" rIns="0" bIns="0" rtlCol="0" anchor="t"/>
          <a:lstStyle/>
          <a:p>
            <a:pPr marL="0" indent="0" algn="ctr">
              <a:lnSpc>
                <a:spcPts val="2850"/>
              </a:lnSpc>
              <a:buNone/>
            </a:pPr>
            <a:r>
              <a:rPr lang="en-US" sz="1750" dirty="0">
                <a:solidFill>
                  <a:srgbClr val="EBECEF"/>
                </a:solidFill>
                <a:latin typeface="Epilogue" pitchFamily="34" charset="0"/>
                <a:ea typeface="Epilogue" pitchFamily="34" charset="-122"/>
                <a:cs typeface="Epilogue" pitchFamily="34" charset="-120"/>
              </a:rPr>
              <a:t>By :</a:t>
            </a:r>
            <a:endParaRPr lang="en-US" sz="1750" dirty="0"/>
          </a:p>
        </p:txBody>
      </p:sp>
      <p:sp>
        <p:nvSpPr>
          <p:cNvPr id="6" name="Text 3"/>
          <p:cNvSpPr/>
          <p:nvPr/>
        </p:nvSpPr>
        <p:spPr>
          <a:xfrm>
            <a:off x="701693" y="3171484"/>
            <a:ext cx="7556421" cy="362903"/>
          </a:xfrm>
          <a:prstGeom prst="rect">
            <a:avLst/>
          </a:prstGeom>
          <a:noFill/>
          <a:ln/>
        </p:spPr>
        <p:txBody>
          <a:bodyPr wrap="none" lIns="0" tIns="0" rIns="0" bIns="0" rtlCol="0" anchor="t"/>
          <a:lstStyle/>
          <a:p>
            <a:pPr marL="0" indent="0" algn="ctr">
              <a:lnSpc>
                <a:spcPts val="2850"/>
              </a:lnSpc>
              <a:buNone/>
            </a:pPr>
            <a:r>
              <a:rPr lang="en-US" sz="1750" dirty="0">
                <a:solidFill>
                  <a:srgbClr val="EBECEF"/>
                </a:solidFill>
                <a:latin typeface="Epilogue" pitchFamily="34" charset="0"/>
                <a:ea typeface="Epilogue" pitchFamily="34" charset="-122"/>
                <a:cs typeface="Epilogue" pitchFamily="34" charset="-120"/>
              </a:rPr>
              <a:t>Liron Cohen</a:t>
            </a:r>
            <a:endParaRPr lang="en-US" sz="1750" dirty="0"/>
          </a:p>
        </p:txBody>
      </p:sp>
      <p:sp>
        <p:nvSpPr>
          <p:cNvPr id="7" name="Text 4"/>
          <p:cNvSpPr/>
          <p:nvPr/>
        </p:nvSpPr>
        <p:spPr>
          <a:xfrm>
            <a:off x="793790" y="3778507"/>
            <a:ext cx="7556421" cy="362903"/>
          </a:xfrm>
          <a:prstGeom prst="rect">
            <a:avLst/>
          </a:prstGeom>
          <a:noFill/>
          <a:ln/>
        </p:spPr>
        <p:txBody>
          <a:bodyPr wrap="none" lIns="0" tIns="0" rIns="0" bIns="0" rtlCol="0" anchor="t"/>
          <a:lstStyle/>
          <a:p>
            <a:pPr marL="0" indent="0" algn="ctr">
              <a:lnSpc>
                <a:spcPts val="2850"/>
              </a:lnSpc>
              <a:buNone/>
            </a:pPr>
            <a:r>
              <a:rPr lang="en-US" sz="1750" dirty="0">
                <a:solidFill>
                  <a:srgbClr val="EBECEF"/>
                </a:solidFill>
                <a:latin typeface="Epilogue" pitchFamily="34" charset="0"/>
                <a:ea typeface="Epilogue" pitchFamily="34" charset="-122"/>
                <a:cs typeface="Epilogue" pitchFamily="34" charset="-120"/>
              </a:rPr>
              <a:t>Alon Suissa</a:t>
            </a:r>
            <a:endParaRPr lang="en-US" sz="1750" dirty="0"/>
          </a:p>
        </p:txBody>
      </p:sp>
      <p:sp>
        <p:nvSpPr>
          <p:cNvPr id="8" name="Text 5"/>
          <p:cNvSpPr/>
          <p:nvPr/>
        </p:nvSpPr>
        <p:spPr>
          <a:xfrm>
            <a:off x="793790" y="4766786"/>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16" name="55aef744-f21b-4f52-9a19-e1bbbc5bc946">
            <a:hlinkClick r:id="" action="ppaction://media"/>
            <a:extLst>
              <a:ext uri="{FF2B5EF4-FFF2-40B4-BE49-F238E27FC236}">
                <a16:creationId xmlns:a16="http://schemas.microsoft.com/office/drawing/2014/main" id="{AE97979F-6427-2D23-02BC-2402FB32AD3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145758" y="4766786"/>
            <a:ext cx="2852482" cy="285248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42"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41734" y="548283"/>
            <a:ext cx="8790027" cy="483751"/>
          </a:xfrm>
          <a:prstGeom prst="rect">
            <a:avLst/>
          </a:prstGeom>
          <a:noFill/>
          <a:ln/>
        </p:spPr>
        <p:txBody>
          <a:bodyPr wrap="none" lIns="0" tIns="0" rIns="0" bIns="0" rtlCol="0" anchor="t"/>
          <a:lstStyle/>
          <a:p>
            <a:pPr marL="0" indent="0" algn="l">
              <a:lnSpc>
                <a:spcPts val="3800"/>
              </a:lnSpc>
              <a:buNone/>
            </a:pPr>
            <a:r>
              <a:rPr lang="en-US" sz="3000" dirty="0">
                <a:solidFill>
                  <a:srgbClr val="FFFFFF"/>
                </a:solidFill>
                <a:latin typeface="Fraunces Medium" pitchFamily="34" charset="0"/>
                <a:ea typeface="Fraunces Medium" pitchFamily="34" charset="-122"/>
                <a:cs typeface="Fraunces Medium" pitchFamily="34" charset="-120"/>
              </a:rPr>
              <a:t>Server Process Flow: From Request to Response</a:t>
            </a:r>
            <a:endParaRPr lang="en-US" sz="3000" dirty="0"/>
          </a:p>
        </p:txBody>
      </p:sp>
      <p:sp>
        <p:nvSpPr>
          <p:cNvPr id="3" name="Shape 1"/>
          <p:cNvSpPr/>
          <p:nvPr/>
        </p:nvSpPr>
        <p:spPr>
          <a:xfrm>
            <a:off x="7303770" y="1341596"/>
            <a:ext cx="22860" cy="5422702"/>
          </a:xfrm>
          <a:prstGeom prst="roundRect">
            <a:avLst>
              <a:gd name="adj" fmla="val 284434"/>
            </a:avLst>
          </a:prstGeom>
          <a:solidFill>
            <a:srgbClr val="414A70"/>
          </a:solidFill>
          <a:ln/>
        </p:spPr>
        <p:txBody>
          <a:bodyPr/>
          <a:lstStyle/>
          <a:p>
            <a:endParaRPr lang="he-IL"/>
          </a:p>
        </p:txBody>
      </p:sp>
      <p:sp>
        <p:nvSpPr>
          <p:cNvPr id="4" name="Shape 2"/>
          <p:cNvSpPr/>
          <p:nvPr/>
        </p:nvSpPr>
        <p:spPr>
          <a:xfrm>
            <a:off x="6699587" y="1504236"/>
            <a:ext cx="464344" cy="22860"/>
          </a:xfrm>
          <a:prstGeom prst="roundRect">
            <a:avLst>
              <a:gd name="adj" fmla="val 284434"/>
            </a:avLst>
          </a:prstGeom>
          <a:solidFill>
            <a:srgbClr val="414A70"/>
          </a:solidFill>
          <a:ln/>
        </p:spPr>
        <p:txBody>
          <a:bodyPr/>
          <a:lstStyle/>
          <a:p>
            <a:endParaRPr lang="he-IL"/>
          </a:p>
        </p:txBody>
      </p:sp>
      <p:sp>
        <p:nvSpPr>
          <p:cNvPr id="5" name="Shape 3"/>
          <p:cNvSpPr/>
          <p:nvPr/>
        </p:nvSpPr>
        <p:spPr>
          <a:xfrm>
            <a:off x="7141071" y="1341596"/>
            <a:ext cx="348258" cy="348258"/>
          </a:xfrm>
          <a:prstGeom prst="roundRect">
            <a:avLst>
              <a:gd name="adj" fmla="val 18671"/>
            </a:avLst>
          </a:prstGeom>
          <a:solidFill>
            <a:srgbClr val="283157"/>
          </a:solidFill>
          <a:ln w="7620">
            <a:solidFill>
              <a:srgbClr val="414A70"/>
            </a:solidFill>
            <a:prstDash val="solid"/>
          </a:ln>
        </p:spPr>
        <p:txBody>
          <a:bodyPr/>
          <a:lstStyle/>
          <a:p>
            <a:endParaRPr lang="he-IL"/>
          </a:p>
        </p:txBody>
      </p:sp>
      <p:sp>
        <p:nvSpPr>
          <p:cNvPr id="6" name="Text 4"/>
          <p:cNvSpPr/>
          <p:nvPr/>
        </p:nvSpPr>
        <p:spPr>
          <a:xfrm>
            <a:off x="7199055" y="1370528"/>
            <a:ext cx="232172" cy="290274"/>
          </a:xfrm>
          <a:prstGeom prst="rect">
            <a:avLst/>
          </a:prstGeom>
          <a:noFill/>
          <a:ln/>
        </p:spPr>
        <p:txBody>
          <a:bodyPr wrap="none" lIns="0" tIns="0" rIns="0" bIns="0" rtlCol="0" anchor="t"/>
          <a:lstStyle/>
          <a:p>
            <a:pPr marL="0" indent="0" algn="ctr">
              <a:lnSpc>
                <a:spcPts val="1800"/>
              </a:lnSpc>
              <a:buNone/>
            </a:pPr>
            <a:r>
              <a:rPr lang="en-US" sz="1800" dirty="0">
                <a:solidFill>
                  <a:srgbClr val="EBECEF"/>
                </a:solidFill>
                <a:latin typeface="Fraunces Medium" pitchFamily="34" charset="0"/>
                <a:ea typeface="Fraunces Medium" pitchFamily="34" charset="-122"/>
                <a:cs typeface="Fraunces Medium" pitchFamily="34" charset="-120"/>
              </a:rPr>
              <a:t>1</a:t>
            </a:r>
            <a:endParaRPr lang="en-US" sz="1800" dirty="0"/>
          </a:p>
        </p:txBody>
      </p:sp>
      <p:sp>
        <p:nvSpPr>
          <p:cNvPr id="7" name="Text 5"/>
          <p:cNvSpPr/>
          <p:nvPr/>
        </p:nvSpPr>
        <p:spPr>
          <a:xfrm>
            <a:off x="4606052" y="1394698"/>
            <a:ext cx="1935123" cy="241816"/>
          </a:xfrm>
          <a:prstGeom prst="rect">
            <a:avLst/>
          </a:prstGeom>
          <a:noFill/>
          <a:ln/>
        </p:spPr>
        <p:txBody>
          <a:bodyPr wrap="none" lIns="0" tIns="0" rIns="0" bIns="0" rtlCol="0" anchor="t"/>
          <a:lstStyle/>
          <a:p>
            <a:pPr marL="0" indent="0" algn="r">
              <a:lnSpc>
                <a:spcPts val="1900"/>
              </a:lnSpc>
              <a:buNone/>
            </a:pPr>
            <a:r>
              <a:rPr lang="en-US" sz="1500" dirty="0">
                <a:solidFill>
                  <a:srgbClr val="EBECEF"/>
                </a:solidFill>
                <a:latin typeface="Fraunces Medium" pitchFamily="34" charset="0"/>
                <a:ea typeface="Fraunces Medium" pitchFamily="34" charset="-122"/>
                <a:cs typeface="Fraunces Medium" pitchFamily="34" charset="-120"/>
              </a:rPr>
              <a:t>Client Request</a:t>
            </a:r>
            <a:endParaRPr lang="en-US" sz="1500" dirty="0"/>
          </a:p>
        </p:txBody>
      </p:sp>
      <p:sp>
        <p:nvSpPr>
          <p:cNvPr id="8" name="Text 6"/>
          <p:cNvSpPr/>
          <p:nvPr/>
        </p:nvSpPr>
        <p:spPr>
          <a:xfrm>
            <a:off x="541734" y="1729383"/>
            <a:ext cx="5999440" cy="518160"/>
          </a:xfrm>
          <a:prstGeom prst="rect">
            <a:avLst/>
          </a:prstGeom>
          <a:noFill/>
          <a:ln/>
        </p:spPr>
        <p:txBody>
          <a:bodyPr wrap="square" lIns="0" tIns="0" rIns="0" bIns="0" rtlCol="0" anchor="t"/>
          <a:lstStyle/>
          <a:p>
            <a:pPr marL="0" indent="0" algn="r">
              <a:lnSpc>
                <a:spcPts val="1950"/>
              </a:lnSpc>
              <a:buNone/>
            </a:pPr>
            <a:r>
              <a:rPr lang="en-US" sz="1200" dirty="0">
                <a:solidFill>
                  <a:srgbClr val="EBECEF"/>
                </a:solidFill>
                <a:latin typeface="Epilogue" pitchFamily="34" charset="0"/>
                <a:ea typeface="Epilogue" pitchFamily="34" charset="-122"/>
                <a:cs typeface="Epilogue" pitchFamily="34" charset="-120"/>
              </a:rPr>
              <a:t>A client sends an HTTP POST request to the </a:t>
            </a:r>
            <a:r>
              <a:rPr lang="en-US" sz="1200" dirty="0">
                <a:solidFill>
                  <a:srgbClr val="EBECEF"/>
                </a:solidFill>
                <a:highlight>
                  <a:srgbClr val="181E34"/>
                </a:highlight>
                <a:latin typeface="Consolas" pitchFamily="34" charset="0"/>
                <a:ea typeface="Consolas" pitchFamily="34" charset="-122"/>
                <a:cs typeface="Consolas" pitchFamily="34" charset="-120"/>
              </a:rPr>
              <a:t>/upload</a:t>
            </a:r>
            <a:r>
              <a:rPr lang="en-US" sz="1200" dirty="0">
                <a:solidFill>
                  <a:srgbClr val="EBECEF"/>
                </a:solidFill>
                <a:latin typeface="Epilogue" pitchFamily="34" charset="0"/>
                <a:ea typeface="Epilogue" pitchFamily="34" charset="-122"/>
                <a:cs typeface="Epilogue" pitchFamily="34" charset="-120"/>
              </a:rPr>
              <a:t> endpoint with an image of the night sky.</a:t>
            </a:r>
            <a:endParaRPr lang="en-US" sz="1200" dirty="0"/>
          </a:p>
        </p:txBody>
      </p:sp>
      <p:sp>
        <p:nvSpPr>
          <p:cNvPr id="9" name="Shape 7"/>
          <p:cNvSpPr/>
          <p:nvPr/>
        </p:nvSpPr>
        <p:spPr>
          <a:xfrm>
            <a:off x="7466469" y="2433042"/>
            <a:ext cx="464344" cy="22860"/>
          </a:xfrm>
          <a:prstGeom prst="roundRect">
            <a:avLst>
              <a:gd name="adj" fmla="val 284434"/>
            </a:avLst>
          </a:prstGeom>
          <a:solidFill>
            <a:srgbClr val="414A70"/>
          </a:solidFill>
          <a:ln/>
        </p:spPr>
        <p:txBody>
          <a:bodyPr/>
          <a:lstStyle/>
          <a:p>
            <a:endParaRPr lang="he-IL"/>
          </a:p>
        </p:txBody>
      </p:sp>
      <p:sp>
        <p:nvSpPr>
          <p:cNvPr id="10" name="Shape 8"/>
          <p:cNvSpPr/>
          <p:nvPr/>
        </p:nvSpPr>
        <p:spPr>
          <a:xfrm>
            <a:off x="7141071" y="2270403"/>
            <a:ext cx="348258" cy="348258"/>
          </a:xfrm>
          <a:prstGeom prst="roundRect">
            <a:avLst>
              <a:gd name="adj" fmla="val 18671"/>
            </a:avLst>
          </a:prstGeom>
          <a:solidFill>
            <a:srgbClr val="283157"/>
          </a:solidFill>
          <a:ln w="7620">
            <a:solidFill>
              <a:srgbClr val="414A70"/>
            </a:solidFill>
            <a:prstDash val="solid"/>
          </a:ln>
        </p:spPr>
        <p:txBody>
          <a:bodyPr/>
          <a:lstStyle/>
          <a:p>
            <a:endParaRPr lang="he-IL"/>
          </a:p>
        </p:txBody>
      </p:sp>
      <p:sp>
        <p:nvSpPr>
          <p:cNvPr id="11" name="Text 9"/>
          <p:cNvSpPr/>
          <p:nvPr/>
        </p:nvSpPr>
        <p:spPr>
          <a:xfrm>
            <a:off x="7199055" y="2299335"/>
            <a:ext cx="232172" cy="290274"/>
          </a:xfrm>
          <a:prstGeom prst="rect">
            <a:avLst/>
          </a:prstGeom>
          <a:noFill/>
          <a:ln/>
        </p:spPr>
        <p:txBody>
          <a:bodyPr wrap="none" lIns="0" tIns="0" rIns="0" bIns="0" rtlCol="0" anchor="t"/>
          <a:lstStyle/>
          <a:p>
            <a:pPr marL="0" indent="0" algn="ctr">
              <a:lnSpc>
                <a:spcPts val="1800"/>
              </a:lnSpc>
              <a:buNone/>
            </a:pPr>
            <a:r>
              <a:rPr lang="en-US" sz="1800" dirty="0">
                <a:solidFill>
                  <a:srgbClr val="EBECEF"/>
                </a:solidFill>
                <a:latin typeface="Fraunces Medium" pitchFamily="34" charset="0"/>
                <a:ea typeface="Fraunces Medium" pitchFamily="34" charset="-122"/>
                <a:cs typeface="Fraunces Medium" pitchFamily="34" charset="-120"/>
              </a:rPr>
              <a:t>2</a:t>
            </a:r>
            <a:endParaRPr lang="en-US" sz="1800" dirty="0"/>
          </a:p>
        </p:txBody>
      </p:sp>
      <p:sp>
        <p:nvSpPr>
          <p:cNvPr id="12" name="Text 10"/>
          <p:cNvSpPr/>
          <p:nvPr/>
        </p:nvSpPr>
        <p:spPr>
          <a:xfrm>
            <a:off x="8089225" y="2323505"/>
            <a:ext cx="2757011" cy="241816"/>
          </a:xfrm>
          <a:prstGeom prst="rect">
            <a:avLst/>
          </a:prstGeom>
          <a:noFill/>
          <a:ln/>
        </p:spPr>
        <p:txBody>
          <a:bodyPr wrap="none" lIns="0" tIns="0" rIns="0" bIns="0" rtlCol="0" anchor="t"/>
          <a:lstStyle/>
          <a:p>
            <a:pPr marL="0" indent="0" algn="l">
              <a:lnSpc>
                <a:spcPts val="1900"/>
              </a:lnSpc>
              <a:buNone/>
            </a:pPr>
            <a:r>
              <a:rPr lang="en-US" sz="1500" dirty="0">
                <a:solidFill>
                  <a:srgbClr val="EBECEF"/>
                </a:solidFill>
                <a:latin typeface="Fraunces Medium" pitchFamily="34" charset="0"/>
                <a:ea typeface="Fraunces Medium" pitchFamily="34" charset="-122"/>
                <a:cs typeface="Fraunces Medium" pitchFamily="34" charset="-120"/>
              </a:rPr>
              <a:t>Server Reception &amp; Validation</a:t>
            </a:r>
            <a:endParaRPr lang="en-US" sz="1500" dirty="0"/>
          </a:p>
        </p:txBody>
      </p:sp>
      <p:sp>
        <p:nvSpPr>
          <p:cNvPr id="13" name="Text 11"/>
          <p:cNvSpPr/>
          <p:nvPr/>
        </p:nvSpPr>
        <p:spPr>
          <a:xfrm>
            <a:off x="8089225" y="2658189"/>
            <a:ext cx="5999440" cy="495300"/>
          </a:xfrm>
          <a:prstGeom prst="rect">
            <a:avLst/>
          </a:prstGeom>
          <a:noFill/>
          <a:ln/>
        </p:spPr>
        <p:txBody>
          <a:bodyPr wrap="square" lIns="0" tIns="0" rIns="0" bIns="0" rtlCol="0" anchor="t"/>
          <a:lstStyle/>
          <a:p>
            <a:pPr marL="0" indent="0" algn="l">
              <a:lnSpc>
                <a:spcPts val="1950"/>
              </a:lnSpc>
              <a:buNone/>
            </a:pPr>
            <a:r>
              <a:rPr lang="en-US" sz="1200" dirty="0">
                <a:solidFill>
                  <a:srgbClr val="EBECEF"/>
                </a:solidFill>
                <a:latin typeface="Epilogue" pitchFamily="34" charset="0"/>
                <a:ea typeface="Epilogue" pitchFamily="34" charset="-122"/>
                <a:cs typeface="Epilogue" pitchFamily="34" charset="-120"/>
              </a:rPr>
              <a:t>The server receives and validates the image, saving it temporarily before sending an initial response back to the client.</a:t>
            </a:r>
            <a:endParaRPr lang="en-US" sz="1200" dirty="0"/>
          </a:p>
        </p:txBody>
      </p:sp>
      <p:sp>
        <p:nvSpPr>
          <p:cNvPr id="14" name="Shape 12"/>
          <p:cNvSpPr/>
          <p:nvPr/>
        </p:nvSpPr>
        <p:spPr>
          <a:xfrm>
            <a:off x="6699587" y="3233618"/>
            <a:ext cx="464344" cy="22860"/>
          </a:xfrm>
          <a:prstGeom prst="roundRect">
            <a:avLst>
              <a:gd name="adj" fmla="val 284434"/>
            </a:avLst>
          </a:prstGeom>
          <a:solidFill>
            <a:srgbClr val="414A70"/>
          </a:solidFill>
          <a:ln/>
        </p:spPr>
        <p:txBody>
          <a:bodyPr/>
          <a:lstStyle/>
          <a:p>
            <a:endParaRPr lang="he-IL"/>
          </a:p>
        </p:txBody>
      </p:sp>
      <p:sp>
        <p:nvSpPr>
          <p:cNvPr id="15" name="Shape 13"/>
          <p:cNvSpPr/>
          <p:nvPr/>
        </p:nvSpPr>
        <p:spPr>
          <a:xfrm>
            <a:off x="7141071" y="3070979"/>
            <a:ext cx="348258" cy="348258"/>
          </a:xfrm>
          <a:prstGeom prst="roundRect">
            <a:avLst>
              <a:gd name="adj" fmla="val 18671"/>
            </a:avLst>
          </a:prstGeom>
          <a:solidFill>
            <a:srgbClr val="283157"/>
          </a:solidFill>
          <a:ln w="7620">
            <a:solidFill>
              <a:srgbClr val="414A70"/>
            </a:solidFill>
            <a:prstDash val="solid"/>
          </a:ln>
        </p:spPr>
        <p:txBody>
          <a:bodyPr/>
          <a:lstStyle/>
          <a:p>
            <a:endParaRPr lang="he-IL"/>
          </a:p>
        </p:txBody>
      </p:sp>
      <p:sp>
        <p:nvSpPr>
          <p:cNvPr id="16" name="Text 14"/>
          <p:cNvSpPr/>
          <p:nvPr/>
        </p:nvSpPr>
        <p:spPr>
          <a:xfrm>
            <a:off x="7199055" y="3099911"/>
            <a:ext cx="232172" cy="290274"/>
          </a:xfrm>
          <a:prstGeom prst="rect">
            <a:avLst/>
          </a:prstGeom>
          <a:noFill/>
          <a:ln/>
        </p:spPr>
        <p:txBody>
          <a:bodyPr wrap="none" lIns="0" tIns="0" rIns="0" bIns="0" rtlCol="0" anchor="t"/>
          <a:lstStyle/>
          <a:p>
            <a:pPr marL="0" indent="0" algn="ctr">
              <a:lnSpc>
                <a:spcPts val="1800"/>
              </a:lnSpc>
              <a:buNone/>
            </a:pPr>
            <a:r>
              <a:rPr lang="en-US" sz="1800" dirty="0">
                <a:solidFill>
                  <a:srgbClr val="EBECEF"/>
                </a:solidFill>
                <a:latin typeface="Fraunces Medium" pitchFamily="34" charset="0"/>
                <a:ea typeface="Fraunces Medium" pitchFamily="34" charset="-122"/>
                <a:cs typeface="Fraunces Medium" pitchFamily="34" charset="-120"/>
              </a:rPr>
              <a:t>3</a:t>
            </a:r>
            <a:endParaRPr lang="en-US" sz="1800" dirty="0"/>
          </a:p>
        </p:txBody>
      </p:sp>
      <p:sp>
        <p:nvSpPr>
          <p:cNvPr id="17" name="Text 15"/>
          <p:cNvSpPr/>
          <p:nvPr/>
        </p:nvSpPr>
        <p:spPr>
          <a:xfrm>
            <a:off x="4606052" y="3124081"/>
            <a:ext cx="1935123" cy="241816"/>
          </a:xfrm>
          <a:prstGeom prst="rect">
            <a:avLst/>
          </a:prstGeom>
          <a:noFill/>
          <a:ln/>
        </p:spPr>
        <p:txBody>
          <a:bodyPr wrap="none" lIns="0" tIns="0" rIns="0" bIns="0" rtlCol="0" anchor="t"/>
          <a:lstStyle/>
          <a:p>
            <a:pPr marL="0" indent="0" algn="r">
              <a:lnSpc>
                <a:spcPts val="1900"/>
              </a:lnSpc>
              <a:buNone/>
            </a:pPr>
            <a:r>
              <a:rPr lang="en-US" sz="1500" dirty="0">
                <a:solidFill>
                  <a:srgbClr val="EBECEF"/>
                </a:solidFill>
                <a:latin typeface="Fraunces Medium" pitchFamily="34" charset="0"/>
                <a:ea typeface="Fraunces Medium" pitchFamily="34" charset="-122"/>
                <a:cs typeface="Fraunces Medium" pitchFamily="34" charset="-120"/>
              </a:rPr>
              <a:t>Star Detection</a:t>
            </a:r>
            <a:endParaRPr lang="en-US" sz="1500" dirty="0"/>
          </a:p>
        </p:txBody>
      </p:sp>
      <p:sp>
        <p:nvSpPr>
          <p:cNvPr id="18" name="Text 16"/>
          <p:cNvSpPr/>
          <p:nvPr/>
        </p:nvSpPr>
        <p:spPr>
          <a:xfrm>
            <a:off x="541734" y="3458766"/>
            <a:ext cx="5999440" cy="495300"/>
          </a:xfrm>
          <a:prstGeom prst="rect">
            <a:avLst/>
          </a:prstGeom>
          <a:noFill/>
          <a:ln/>
        </p:spPr>
        <p:txBody>
          <a:bodyPr wrap="square" lIns="0" tIns="0" rIns="0" bIns="0" rtlCol="0" anchor="t"/>
          <a:lstStyle/>
          <a:p>
            <a:pPr marL="0" indent="0" algn="r">
              <a:lnSpc>
                <a:spcPts val="1950"/>
              </a:lnSpc>
              <a:buNone/>
            </a:pPr>
            <a:r>
              <a:rPr lang="en-US" sz="1200" dirty="0">
                <a:solidFill>
                  <a:srgbClr val="EBECEF"/>
                </a:solidFill>
                <a:latin typeface="Epilogue" pitchFamily="34" charset="0"/>
                <a:ea typeface="Epilogue" pitchFamily="34" charset="-122"/>
                <a:cs typeface="Epilogue" pitchFamily="34" charset="-120"/>
              </a:rPr>
              <a:t>The saved image is processed using OpenCV to accurately detect and extract star features.</a:t>
            </a:r>
            <a:endParaRPr lang="en-US" sz="1200" dirty="0"/>
          </a:p>
        </p:txBody>
      </p:sp>
      <p:sp>
        <p:nvSpPr>
          <p:cNvPr id="19" name="Shape 17"/>
          <p:cNvSpPr/>
          <p:nvPr/>
        </p:nvSpPr>
        <p:spPr>
          <a:xfrm>
            <a:off x="7466469" y="4034195"/>
            <a:ext cx="464344" cy="22860"/>
          </a:xfrm>
          <a:prstGeom prst="roundRect">
            <a:avLst>
              <a:gd name="adj" fmla="val 284434"/>
            </a:avLst>
          </a:prstGeom>
          <a:solidFill>
            <a:srgbClr val="414A70"/>
          </a:solidFill>
          <a:ln/>
        </p:spPr>
        <p:txBody>
          <a:bodyPr/>
          <a:lstStyle/>
          <a:p>
            <a:endParaRPr lang="he-IL"/>
          </a:p>
        </p:txBody>
      </p:sp>
      <p:sp>
        <p:nvSpPr>
          <p:cNvPr id="20" name="Shape 18"/>
          <p:cNvSpPr/>
          <p:nvPr/>
        </p:nvSpPr>
        <p:spPr>
          <a:xfrm>
            <a:off x="7141071" y="3871555"/>
            <a:ext cx="348258" cy="348258"/>
          </a:xfrm>
          <a:prstGeom prst="roundRect">
            <a:avLst>
              <a:gd name="adj" fmla="val 18671"/>
            </a:avLst>
          </a:prstGeom>
          <a:solidFill>
            <a:srgbClr val="283157"/>
          </a:solidFill>
          <a:ln w="7620">
            <a:solidFill>
              <a:srgbClr val="414A70"/>
            </a:solidFill>
            <a:prstDash val="solid"/>
          </a:ln>
        </p:spPr>
        <p:txBody>
          <a:bodyPr/>
          <a:lstStyle/>
          <a:p>
            <a:endParaRPr lang="he-IL"/>
          </a:p>
        </p:txBody>
      </p:sp>
      <p:sp>
        <p:nvSpPr>
          <p:cNvPr id="21" name="Text 19"/>
          <p:cNvSpPr/>
          <p:nvPr/>
        </p:nvSpPr>
        <p:spPr>
          <a:xfrm>
            <a:off x="7199055" y="3900488"/>
            <a:ext cx="232172" cy="290274"/>
          </a:xfrm>
          <a:prstGeom prst="rect">
            <a:avLst/>
          </a:prstGeom>
          <a:noFill/>
          <a:ln/>
        </p:spPr>
        <p:txBody>
          <a:bodyPr wrap="none" lIns="0" tIns="0" rIns="0" bIns="0" rtlCol="0" anchor="t"/>
          <a:lstStyle/>
          <a:p>
            <a:pPr marL="0" indent="0" algn="ctr">
              <a:lnSpc>
                <a:spcPts val="1800"/>
              </a:lnSpc>
              <a:buNone/>
            </a:pPr>
            <a:r>
              <a:rPr lang="en-US" sz="1800" dirty="0">
                <a:solidFill>
                  <a:srgbClr val="EBECEF"/>
                </a:solidFill>
                <a:latin typeface="Fraunces Medium" pitchFamily="34" charset="0"/>
                <a:ea typeface="Fraunces Medium" pitchFamily="34" charset="-122"/>
                <a:cs typeface="Fraunces Medium" pitchFamily="34" charset="-120"/>
              </a:rPr>
              <a:t>4</a:t>
            </a:r>
            <a:endParaRPr lang="en-US" sz="1800" dirty="0"/>
          </a:p>
        </p:txBody>
      </p:sp>
      <p:sp>
        <p:nvSpPr>
          <p:cNvPr id="22" name="Text 20"/>
          <p:cNvSpPr/>
          <p:nvPr/>
        </p:nvSpPr>
        <p:spPr>
          <a:xfrm>
            <a:off x="8089225" y="3924657"/>
            <a:ext cx="2107406" cy="241816"/>
          </a:xfrm>
          <a:prstGeom prst="rect">
            <a:avLst/>
          </a:prstGeom>
          <a:noFill/>
          <a:ln/>
        </p:spPr>
        <p:txBody>
          <a:bodyPr wrap="none" lIns="0" tIns="0" rIns="0" bIns="0" rtlCol="0" anchor="t"/>
          <a:lstStyle/>
          <a:p>
            <a:pPr marL="0" indent="0" algn="l">
              <a:lnSpc>
                <a:spcPts val="1900"/>
              </a:lnSpc>
              <a:buNone/>
            </a:pPr>
            <a:r>
              <a:rPr lang="en-US" sz="1500" dirty="0">
                <a:solidFill>
                  <a:srgbClr val="EBECEF"/>
                </a:solidFill>
                <a:latin typeface="Fraunces Medium" pitchFamily="34" charset="0"/>
                <a:ea typeface="Fraunces Medium" pitchFamily="34" charset="-122"/>
                <a:cs typeface="Fraunces Medium" pitchFamily="34" charset="-120"/>
              </a:rPr>
              <a:t>Astrometry.net Upload</a:t>
            </a:r>
            <a:endParaRPr lang="en-US" sz="1500" dirty="0"/>
          </a:p>
        </p:txBody>
      </p:sp>
      <p:sp>
        <p:nvSpPr>
          <p:cNvPr id="23" name="Text 21"/>
          <p:cNvSpPr/>
          <p:nvPr/>
        </p:nvSpPr>
        <p:spPr>
          <a:xfrm>
            <a:off x="8089225" y="4259342"/>
            <a:ext cx="5999440" cy="495300"/>
          </a:xfrm>
          <a:prstGeom prst="rect">
            <a:avLst/>
          </a:prstGeom>
          <a:noFill/>
          <a:ln/>
        </p:spPr>
        <p:txBody>
          <a:bodyPr wrap="square" lIns="0" tIns="0" rIns="0" bIns="0" rtlCol="0" anchor="t"/>
          <a:lstStyle/>
          <a:p>
            <a:pPr marL="0" indent="0" algn="l">
              <a:lnSpc>
                <a:spcPts val="1950"/>
              </a:lnSpc>
              <a:buNone/>
            </a:pPr>
            <a:r>
              <a:rPr lang="en-US" sz="1200" dirty="0">
                <a:solidFill>
                  <a:srgbClr val="EBECEF"/>
                </a:solidFill>
                <a:latin typeface="Epilogue" pitchFamily="34" charset="0"/>
                <a:ea typeface="Epilogue" pitchFamily="34" charset="-122"/>
                <a:cs typeface="Epilogue" pitchFamily="34" charset="-120"/>
              </a:rPr>
              <a:t>The detected star image data is then uploaded to Astrometry.net for celestial coordinate resolution.</a:t>
            </a:r>
            <a:endParaRPr lang="en-US" sz="1200" dirty="0"/>
          </a:p>
        </p:txBody>
      </p:sp>
      <p:sp>
        <p:nvSpPr>
          <p:cNvPr id="24" name="Shape 22"/>
          <p:cNvSpPr/>
          <p:nvPr/>
        </p:nvSpPr>
        <p:spPr>
          <a:xfrm>
            <a:off x="6699587" y="4834771"/>
            <a:ext cx="464344" cy="22860"/>
          </a:xfrm>
          <a:prstGeom prst="roundRect">
            <a:avLst>
              <a:gd name="adj" fmla="val 284434"/>
            </a:avLst>
          </a:prstGeom>
          <a:solidFill>
            <a:srgbClr val="414A70"/>
          </a:solidFill>
          <a:ln/>
        </p:spPr>
        <p:txBody>
          <a:bodyPr/>
          <a:lstStyle/>
          <a:p>
            <a:endParaRPr lang="he-IL"/>
          </a:p>
        </p:txBody>
      </p:sp>
      <p:sp>
        <p:nvSpPr>
          <p:cNvPr id="25" name="Shape 23"/>
          <p:cNvSpPr/>
          <p:nvPr/>
        </p:nvSpPr>
        <p:spPr>
          <a:xfrm>
            <a:off x="7141071" y="4672132"/>
            <a:ext cx="348258" cy="348258"/>
          </a:xfrm>
          <a:prstGeom prst="roundRect">
            <a:avLst>
              <a:gd name="adj" fmla="val 18671"/>
            </a:avLst>
          </a:prstGeom>
          <a:solidFill>
            <a:srgbClr val="283157"/>
          </a:solidFill>
          <a:ln w="7620">
            <a:solidFill>
              <a:srgbClr val="414A70"/>
            </a:solidFill>
            <a:prstDash val="solid"/>
          </a:ln>
        </p:spPr>
        <p:txBody>
          <a:bodyPr/>
          <a:lstStyle/>
          <a:p>
            <a:endParaRPr lang="he-IL"/>
          </a:p>
        </p:txBody>
      </p:sp>
      <p:sp>
        <p:nvSpPr>
          <p:cNvPr id="26" name="Text 24"/>
          <p:cNvSpPr/>
          <p:nvPr/>
        </p:nvSpPr>
        <p:spPr>
          <a:xfrm>
            <a:off x="7199055" y="4701064"/>
            <a:ext cx="232172" cy="290274"/>
          </a:xfrm>
          <a:prstGeom prst="rect">
            <a:avLst/>
          </a:prstGeom>
          <a:noFill/>
          <a:ln/>
        </p:spPr>
        <p:txBody>
          <a:bodyPr wrap="none" lIns="0" tIns="0" rIns="0" bIns="0" rtlCol="0" anchor="t"/>
          <a:lstStyle/>
          <a:p>
            <a:pPr marL="0" indent="0" algn="ctr">
              <a:lnSpc>
                <a:spcPts val="1800"/>
              </a:lnSpc>
              <a:buNone/>
            </a:pPr>
            <a:r>
              <a:rPr lang="en-US" sz="1800" dirty="0">
                <a:solidFill>
                  <a:srgbClr val="EBECEF"/>
                </a:solidFill>
                <a:latin typeface="Fraunces Medium" pitchFamily="34" charset="0"/>
                <a:ea typeface="Fraunces Medium" pitchFamily="34" charset="-122"/>
                <a:cs typeface="Fraunces Medium" pitchFamily="34" charset="-120"/>
              </a:rPr>
              <a:t>5</a:t>
            </a:r>
            <a:endParaRPr lang="en-US" sz="1800" dirty="0"/>
          </a:p>
        </p:txBody>
      </p:sp>
      <p:sp>
        <p:nvSpPr>
          <p:cNvPr id="27" name="Text 25"/>
          <p:cNvSpPr/>
          <p:nvPr/>
        </p:nvSpPr>
        <p:spPr>
          <a:xfrm>
            <a:off x="4606052" y="4725233"/>
            <a:ext cx="1935123" cy="241816"/>
          </a:xfrm>
          <a:prstGeom prst="rect">
            <a:avLst/>
          </a:prstGeom>
          <a:noFill/>
          <a:ln/>
        </p:spPr>
        <p:txBody>
          <a:bodyPr wrap="none" lIns="0" tIns="0" rIns="0" bIns="0" rtlCol="0" anchor="t"/>
          <a:lstStyle/>
          <a:p>
            <a:pPr marL="0" indent="0" algn="r">
              <a:lnSpc>
                <a:spcPts val="1900"/>
              </a:lnSpc>
              <a:buNone/>
            </a:pPr>
            <a:r>
              <a:rPr lang="en-US" sz="1500" dirty="0">
                <a:solidFill>
                  <a:srgbClr val="EBECEF"/>
                </a:solidFill>
                <a:latin typeface="Fraunces Medium" pitchFamily="34" charset="0"/>
                <a:ea typeface="Fraunces Medium" pitchFamily="34" charset="-122"/>
                <a:cs typeface="Fraunces Medium" pitchFamily="34" charset="-120"/>
              </a:rPr>
              <a:t>SIMBAD Fetch</a:t>
            </a:r>
            <a:endParaRPr lang="en-US" sz="1500" dirty="0"/>
          </a:p>
        </p:txBody>
      </p:sp>
      <p:sp>
        <p:nvSpPr>
          <p:cNvPr id="28" name="Text 26"/>
          <p:cNvSpPr/>
          <p:nvPr/>
        </p:nvSpPr>
        <p:spPr>
          <a:xfrm>
            <a:off x="541734" y="5059918"/>
            <a:ext cx="5999440" cy="495300"/>
          </a:xfrm>
          <a:prstGeom prst="rect">
            <a:avLst/>
          </a:prstGeom>
          <a:noFill/>
          <a:ln/>
        </p:spPr>
        <p:txBody>
          <a:bodyPr wrap="square" lIns="0" tIns="0" rIns="0" bIns="0" rtlCol="0" anchor="t"/>
          <a:lstStyle/>
          <a:p>
            <a:pPr marL="0" indent="0" algn="r">
              <a:lnSpc>
                <a:spcPts val="1950"/>
              </a:lnSpc>
              <a:buNone/>
            </a:pPr>
            <a:r>
              <a:rPr lang="en-US" sz="1200" dirty="0">
                <a:solidFill>
                  <a:srgbClr val="EBECEF"/>
                </a:solidFill>
                <a:latin typeface="Epilogue" pitchFamily="34" charset="0"/>
                <a:ea typeface="Epilogue" pitchFamily="34" charset="-122"/>
                <a:cs typeface="Epilogue" pitchFamily="34" charset="-120"/>
              </a:rPr>
              <a:t>Celestial information and star names are fetched from the SIMBAD database based on Astrometry.net's results.</a:t>
            </a:r>
            <a:endParaRPr lang="en-US" sz="1200" dirty="0"/>
          </a:p>
        </p:txBody>
      </p:sp>
      <p:sp>
        <p:nvSpPr>
          <p:cNvPr id="29" name="Shape 27"/>
          <p:cNvSpPr/>
          <p:nvPr/>
        </p:nvSpPr>
        <p:spPr>
          <a:xfrm>
            <a:off x="7466469" y="5635347"/>
            <a:ext cx="464344" cy="22860"/>
          </a:xfrm>
          <a:prstGeom prst="roundRect">
            <a:avLst>
              <a:gd name="adj" fmla="val 284434"/>
            </a:avLst>
          </a:prstGeom>
          <a:solidFill>
            <a:srgbClr val="414A70"/>
          </a:solidFill>
          <a:ln/>
        </p:spPr>
        <p:txBody>
          <a:bodyPr/>
          <a:lstStyle/>
          <a:p>
            <a:endParaRPr lang="he-IL"/>
          </a:p>
        </p:txBody>
      </p:sp>
      <p:sp>
        <p:nvSpPr>
          <p:cNvPr id="30" name="Shape 28"/>
          <p:cNvSpPr/>
          <p:nvPr/>
        </p:nvSpPr>
        <p:spPr>
          <a:xfrm>
            <a:off x="7141071" y="5472708"/>
            <a:ext cx="348258" cy="348258"/>
          </a:xfrm>
          <a:prstGeom prst="roundRect">
            <a:avLst>
              <a:gd name="adj" fmla="val 18671"/>
            </a:avLst>
          </a:prstGeom>
          <a:solidFill>
            <a:srgbClr val="283157"/>
          </a:solidFill>
          <a:ln w="7620">
            <a:solidFill>
              <a:srgbClr val="414A70"/>
            </a:solidFill>
            <a:prstDash val="solid"/>
          </a:ln>
        </p:spPr>
        <p:txBody>
          <a:bodyPr/>
          <a:lstStyle/>
          <a:p>
            <a:endParaRPr lang="he-IL"/>
          </a:p>
        </p:txBody>
      </p:sp>
      <p:sp>
        <p:nvSpPr>
          <p:cNvPr id="31" name="Text 29"/>
          <p:cNvSpPr/>
          <p:nvPr/>
        </p:nvSpPr>
        <p:spPr>
          <a:xfrm>
            <a:off x="7199055" y="5501640"/>
            <a:ext cx="232172" cy="290274"/>
          </a:xfrm>
          <a:prstGeom prst="rect">
            <a:avLst/>
          </a:prstGeom>
          <a:noFill/>
          <a:ln/>
        </p:spPr>
        <p:txBody>
          <a:bodyPr wrap="none" lIns="0" tIns="0" rIns="0" bIns="0" rtlCol="0" anchor="t"/>
          <a:lstStyle/>
          <a:p>
            <a:pPr marL="0" indent="0" algn="ctr">
              <a:lnSpc>
                <a:spcPts val="1800"/>
              </a:lnSpc>
              <a:buNone/>
            </a:pPr>
            <a:r>
              <a:rPr lang="en-US" sz="1800" dirty="0">
                <a:solidFill>
                  <a:srgbClr val="EBECEF"/>
                </a:solidFill>
                <a:latin typeface="Fraunces Medium" pitchFamily="34" charset="0"/>
                <a:ea typeface="Fraunces Medium" pitchFamily="34" charset="-122"/>
                <a:cs typeface="Fraunces Medium" pitchFamily="34" charset="-120"/>
              </a:rPr>
              <a:t>6</a:t>
            </a:r>
            <a:endParaRPr lang="en-US" sz="1800" dirty="0"/>
          </a:p>
        </p:txBody>
      </p:sp>
      <p:sp>
        <p:nvSpPr>
          <p:cNvPr id="32" name="Text 30"/>
          <p:cNvSpPr/>
          <p:nvPr/>
        </p:nvSpPr>
        <p:spPr>
          <a:xfrm>
            <a:off x="8089225" y="5525810"/>
            <a:ext cx="1935123" cy="241816"/>
          </a:xfrm>
          <a:prstGeom prst="rect">
            <a:avLst/>
          </a:prstGeom>
          <a:noFill/>
          <a:ln/>
        </p:spPr>
        <p:txBody>
          <a:bodyPr wrap="none" lIns="0" tIns="0" rIns="0" bIns="0" rtlCol="0" anchor="t"/>
          <a:lstStyle/>
          <a:p>
            <a:pPr marL="0" indent="0" algn="l">
              <a:lnSpc>
                <a:spcPts val="1900"/>
              </a:lnSpc>
              <a:buNone/>
            </a:pPr>
            <a:r>
              <a:rPr lang="en-US" sz="1500" dirty="0">
                <a:solidFill>
                  <a:srgbClr val="EBECEF"/>
                </a:solidFill>
                <a:latin typeface="Fraunces Medium" pitchFamily="34" charset="0"/>
                <a:ea typeface="Fraunces Medium" pitchFamily="34" charset="-122"/>
                <a:cs typeface="Fraunces Medium" pitchFamily="34" charset="-120"/>
              </a:rPr>
              <a:t>JSON Response</a:t>
            </a:r>
            <a:endParaRPr lang="en-US" sz="1500" dirty="0"/>
          </a:p>
        </p:txBody>
      </p:sp>
      <p:sp>
        <p:nvSpPr>
          <p:cNvPr id="33" name="Text 31"/>
          <p:cNvSpPr/>
          <p:nvPr/>
        </p:nvSpPr>
        <p:spPr>
          <a:xfrm>
            <a:off x="8089225" y="5860494"/>
            <a:ext cx="5999440" cy="495300"/>
          </a:xfrm>
          <a:prstGeom prst="rect">
            <a:avLst/>
          </a:prstGeom>
          <a:noFill/>
          <a:ln/>
        </p:spPr>
        <p:txBody>
          <a:bodyPr wrap="square" lIns="0" tIns="0" rIns="0" bIns="0" rtlCol="0" anchor="t"/>
          <a:lstStyle/>
          <a:p>
            <a:pPr marL="0" indent="0" algn="l">
              <a:lnSpc>
                <a:spcPts val="1950"/>
              </a:lnSpc>
              <a:buNone/>
            </a:pPr>
            <a:r>
              <a:rPr lang="en-US" sz="1200" dirty="0">
                <a:solidFill>
                  <a:srgbClr val="EBECEF"/>
                </a:solidFill>
                <a:latin typeface="Epilogue" pitchFamily="34" charset="0"/>
                <a:ea typeface="Epilogue" pitchFamily="34" charset="-122"/>
                <a:cs typeface="Epilogue" pitchFamily="34" charset="-120"/>
              </a:rPr>
              <a:t>Finally, the server constructs and sends a JSON response containing the list of stars, their x, y coordinates, and names.</a:t>
            </a:r>
            <a:endParaRPr lang="en-US" sz="1200" dirty="0"/>
          </a:p>
        </p:txBody>
      </p:sp>
      <p:sp>
        <p:nvSpPr>
          <p:cNvPr id="34" name="Text 32"/>
          <p:cNvSpPr/>
          <p:nvPr/>
        </p:nvSpPr>
        <p:spPr>
          <a:xfrm>
            <a:off x="541734" y="6938367"/>
            <a:ext cx="13546931" cy="742950"/>
          </a:xfrm>
          <a:prstGeom prst="rect">
            <a:avLst/>
          </a:prstGeom>
          <a:noFill/>
          <a:ln/>
        </p:spPr>
        <p:txBody>
          <a:bodyPr wrap="square" lIns="0" tIns="0" rIns="0" bIns="0" rtlCol="0" anchor="t"/>
          <a:lstStyle/>
          <a:p>
            <a:pPr marL="0" indent="0" algn="l">
              <a:lnSpc>
                <a:spcPts val="1950"/>
              </a:lnSpc>
              <a:buNone/>
            </a:pPr>
            <a:r>
              <a:rPr lang="en-US" sz="1200" dirty="0">
                <a:solidFill>
                  <a:srgbClr val="EBECEF"/>
                </a:solidFill>
                <a:latin typeface="Epilogue" pitchFamily="34" charset="0"/>
                <a:ea typeface="Epilogue" pitchFamily="34" charset="-122"/>
                <a:cs typeface="Epilogue" pitchFamily="34" charset="-120"/>
              </a:rPr>
              <a:t>The server's workflow is a meticulously orchestrated sequence of operations designed for efficiency and accuracy. It begins with the reception of an image from a client, followed by rigorous validation and local storage. The image then enters the core processing pipeline, undergoing star detection, external API calls to Astrometry.net and SIMBAD, and culminates in a structured JSON response to the client. This robust process ensures timely and accurate astronomical data delivery.</a:t>
            </a:r>
            <a:endParaRPr lang="en-US" sz="1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7" name="תיבת טקסט 6">
            <a:extLst>
              <a:ext uri="{FF2B5EF4-FFF2-40B4-BE49-F238E27FC236}">
                <a16:creationId xmlns:a16="http://schemas.microsoft.com/office/drawing/2014/main" id="{EA2F20CB-04E6-B8BE-E217-5061E7504D9F}"/>
              </a:ext>
            </a:extLst>
          </p:cNvPr>
          <p:cNvSpPr txBox="1"/>
          <p:nvPr/>
        </p:nvSpPr>
        <p:spPr>
          <a:xfrm>
            <a:off x="5924008" y="4824174"/>
            <a:ext cx="6439988" cy="3405426"/>
          </a:xfrm>
          <a:prstGeom prst="rect">
            <a:avLst/>
          </a:prstGeom>
          <a:noFill/>
        </p:spPr>
        <p:txBody>
          <a:bodyPr wrap="square" rtlCol="1">
            <a:spAutoFit/>
          </a:bodyPr>
          <a:lstStyle/>
          <a:p>
            <a:pPr algn="l"/>
            <a:r>
              <a:rPr lang="en-US" dirty="0">
                <a:solidFill>
                  <a:schemeClr val="bg1"/>
                </a:solidFill>
              </a:rPr>
              <a:t>load the image </a:t>
            </a:r>
          </a:p>
          <a:p>
            <a:pPr algn="l"/>
            <a:endParaRPr lang="en-US" dirty="0">
              <a:solidFill>
                <a:schemeClr val="bg1"/>
              </a:solidFill>
            </a:endParaRPr>
          </a:p>
          <a:p>
            <a:pPr algn="l"/>
            <a:r>
              <a:rPr lang="en-US" dirty="0">
                <a:solidFill>
                  <a:schemeClr val="bg1"/>
                </a:solidFill>
              </a:rPr>
              <a:t> blur it to smooth out noise.</a:t>
            </a:r>
          </a:p>
          <a:p>
            <a:pPr algn="l"/>
            <a:endParaRPr lang="en-US" dirty="0">
              <a:solidFill>
                <a:schemeClr val="bg1"/>
              </a:solidFill>
            </a:endParaRPr>
          </a:p>
          <a:p>
            <a:pPr algn="l"/>
            <a:r>
              <a:rPr lang="en-US" dirty="0" err="1">
                <a:solidFill>
                  <a:schemeClr val="bg1"/>
                </a:solidFill>
              </a:rPr>
              <a:t>HoughCircles</a:t>
            </a:r>
            <a:r>
              <a:rPr lang="en-US" dirty="0">
                <a:solidFill>
                  <a:schemeClr val="bg1"/>
                </a:solidFill>
              </a:rPr>
              <a:t> tries to find circular bright features, which you assume are stars.</a:t>
            </a:r>
          </a:p>
          <a:p>
            <a:pPr algn="l"/>
            <a:endParaRPr lang="en-US" dirty="0">
              <a:solidFill>
                <a:schemeClr val="bg1"/>
              </a:solidFill>
            </a:endParaRPr>
          </a:p>
          <a:p>
            <a:pPr algn="l"/>
            <a:r>
              <a:rPr lang="en-US" dirty="0">
                <a:solidFill>
                  <a:schemeClr val="bg1"/>
                </a:solidFill>
              </a:rPr>
              <a:t>collect their pixel coordinates (x, y) into a list.</a:t>
            </a:r>
          </a:p>
          <a:p>
            <a:pPr algn="l"/>
            <a:endParaRPr lang="en-US" dirty="0">
              <a:solidFill>
                <a:schemeClr val="bg1"/>
              </a:solidFill>
            </a:endParaRPr>
          </a:p>
          <a:p>
            <a:pPr algn="l"/>
            <a:r>
              <a:rPr lang="en-US" dirty="0">
                <a:solidFill>
                  <a:schemeClr val="bg1"/>
                </a:solidFill>
              </a:rPr>
              <a:t>then pass those coordinates into </a:t>
            </a:r>
            <a:r>
              <a:rPr lang="en-US" dirty="0" err="1">
                <a:solidFill>
                  <a:schemeClr val="bg1"/>
                </a:solidFill>
              </a:rPr>
              <a:t>annotate_stars</a:t>
            </a:r>
            <a:r>
              <a:rPr lang="en-US" dirty="0">
                <a:solidFill>
                  <a:schemeClr val="bg1"/>
                </a:solidFill>
              </a:rPr>
              <a:t>(...).</a:t>
            </a:r>
          </a:p>
          <a:p>
            <a:pPr algn="l"/>
            <a:endParaRPr lang="en-US" dirty="0">
              <a:solidFill>
                <a:schemeClr val="bg1"/>
              </a:solidFill>
            </a:endParaRPr>
          </a:p>
          <a:p>
            <a:pPr algn="l"/>
            <a:endParaRPr lang="he-IL" dirty="0">
              <a:solidFill>
                <a:schemeClr val="bg1"/>
              </a:solidFill>
            </a:endParaRPr>
          </a:p>
        </p:txBody>
      </p:sp>
      <p:pic>
        <p:nvPicPr>
          <p:cNvPr id="2" name="Image 0" descr="preencoded.png"/>
          <p:cNvPicPr>
            <a:picLocks noChangeAspect="1"/>
          </p:cNvPicPr>
          <p:nvPr/>
        </p:nvPicPr>
        <p:blipFill>
          <a:blip r:embed="rId5"/>
          <a:stretch>
            <a:fillRect/>
          </a:stretch>
        </p:blipFill>
        <p:spPr>
          <a:xfrm>
            <a:off x="0" y="0"/>
            <a:ext cx="5486400" cy="8229600"/>
          </a:xfrm>
          <a:prstGeom prst="rect">
            <a:avLst/>
          </a:prstGeom>
        </p:spPr>
      </p:pic>
      <p:sp>
        <p:nvSpPr>
          <p:cNvPr id="3" name="Text 0"/>
          <p:cNvSpPr/>
          <p:nvPr/>
        </p:nvSpPr>
        <p:spPr>
          <a:xfrm>
            <a:off x="6271498" y="618649"/>
            <a:ext cx="7573804" cy="1401842"/>
          </a:xfrm>
          <a:prstGeom prst="rect">
            <a:avLst/>
          </a:prstGeom>
          <a:noFill/>
          <a:ln/>
        </p:spPr>
        <p:txBody>
          <a:bodyPr wrap="square" lIns="0" tIns="0" rIns="0" bIns="0" rtlCol="0" anchor="t"/>
          <a:lstStyle/>
          <a:p>
            <a:pPr marL="0" indent="0" algn="l">
              <a:lnSpc>
                <a:spcPts val="5500"/>
              </a:lnSpc>
              <a:buNone/>
            </a:pPr>
            <a:r>
              <a:rPr lang="en-US" sz="4400" dirty="0">
                <a:solidFill>
                  <a:srgbClr val="FFFFFF"/>
                </a:solidFill>
                <a:latin typeface="Fraunces Medium" pitchFamily="34" charset="0"/>
                <a:ea typeface="Fraunces Medium" pitchFamily="34" charset="-122"/>
                <a:cs typeface="Fraunces Medium" pitchFamily="34" charset="-120"/>
              </a:rPr>
              <a:t>Example Output: A Glimpse into the Data</a:t>
            </a:r>
            <a:endParaRPr lang="en-US" sz="4400" dirty="0"/>
          </a:p>
        </p:txBody>
      </p:sp>
      <p:sp>
        <p:nvSpPr>
          <p:cNvPr id="4" name="Shape 1"/>
          <p:cNvSpPr/>
          <p:nvPr/>
        </p:nvSpPr>
        <p:spPr>
          <a:xfrm>
            <a:off x="6271498" y="2356961"/>
            <a:ext cx="7573804" cy="2130743"/>
          </a:xfrm>
          <a:prstGeom prst="roundRect">
            <a:avLst>
              <a:gd name="adj" fmla="val 4422"/>
            </a:avLst>
          </a:prstGeom>
          <a:solidFill>
            <a:srgbClr val="181E34"/>
          </a:solidFill>
          <a:ln/>
        </p:spPr>
        <p:txBody>
          <a:bodyPr/>
          <a:lstStyle/>
          <a:p>
            <a:endParaRPr lang="he-IL"/>
          </a:p>
        </p:txBody>
      </p:sp>
      <p:sp>
        <p:nvSpPr>
          <p:cNvPr id="5" name="Shape 2"/>
          <p:cNvSpPr/>
          <p:nvPr/>
        </p:nvSpPr>
        <p:spPr>
          <a:xfrm>
            <a:off x="6260306" y="2356961"/>
            <a:ext cx="7596187" cy="2130743"/>
          </a:xfrm>
          <a:prstGeom prst="roundRect">
            <a:avLst>
              <a:gd name="adj" fmla="val 1579"/>
            </a:avLst>
          </a:prstGeom>
          <a:solidFill>
            <a:srgbClr val="181E34"/>
          </a:solidFill>
          <a:ln/>
        </p:spPr>
        <p:txBody>
          <a:bodyPr/>
          <a:lstStyle/>
          <a:p>
            <a:endParaRPr lang="he-IL"/>
          </a:p>
        </p:txBody>
      </p:sp>
      <p:sp>
        <p:nvSpPr>
          <p:cNvPr id="6" name="Text 3"/>
          <p:cNvSpPr/>
          <p:nvPr/>
        </p:nvSpPr>
        <p:spPr>
          <a:xfrm>
            <a:off x="6484620" y="2525197"/>
            <a:ext cx="7147560" cy="1794272"/>
          </a:xfrm>
          <a:prstGeom prst="rect">
            <a:avLst/>
          </a:prstGeom>
          <a:noFill/>
          <a:ln/>
        </p:spPr>
        <p:txBody>
          <a:bodyPr wrap="square" lIns="0" tIns="0" rIns="0" bIns="0" rtlCol="0" anchor="t"/>
          <a:lstStyle/>
          <a:p>
            <a:pPr marL="0" indent="0" algn="l">
              <a:lnSpc>
                <a:spcPts val="2800"/>
              </a:lnSpc>
              <a:buNone/>
            </a:pPr>
            <a:r>
              <a:rPr lang="en-US" sz="1750" dirty="0">
                <a:solidFill>
                  <a:srgbClr val="EBECEF"/>
                </a:solidFill>
                <a:highlight>
                  <a:srgbClr val="181E34"/>
                </a:highlight>
                <a:latin typeface="Consolas" pitchFamily="34" charset="0"/>
                <a:ea typeface="Consolas" pitchFamily="34" charset="-122"/>
                <a:cs typeface="Consolas" pitchFamily="34" charset="-120"/>
              </a:rPr>
              <a:t>123.0, 456.0 -&gt; RA: 83.82208, DEC: -5.39111, Name: BETELGEUSE (HD 39801, HIP 27989)789.5, 123.4 -&gt; RA: 299.78901, DEC: 38.78901, Name: VEGA (ALPHA LYRAE, HR 7001)</a:t>
            </a:r>
            <a:endParaRPr lang="en-US" sz="1750" dirty="0"/>
          </a:p>
        </p:txBody>
      </p:sp>
      <p:pic>
        <p:nvPicPr>
          <p:cNvPr id="8" name="55aef744-f21b-4f52-9a19-e1bbbc5bc946">
            <a:hlinkClick r:id="" action="ppaction://media"/>
            <a:extLst>
              <a:ext uri="{FF2B5EF4-FFF2-40B4-BE49-F238E27FC236}">
                <a16:creationId xmlns:a16="http://schemas.microsoft.com/office/drawing/2014/main" id="{E1E0035B-B99F-A3F6-6549-E70093E82D7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926855" y="4947876"/>
            <a:ext cx="2377510" cy="237751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4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remove" display="0">
                  <p:stCondLst>
                    <p:cond delay="indefinite"/>
                  </p:stCondLst>
                </p:cTn>
                <p:tgtEl>
                  <p:spTgt spid="8"/>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C574A-2816-FA41-5DC0-B13FFAD56993}"/>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32A8B57B-7905-286D-F629-070C6A751D5B}"/>
              </a:ext>
            </a:extLst>
          </p:cNvPr>
          <p:cNvSpPr/>
          <p:nvPr/>
        </p:nvSpPr>
        <p:spPr>
          <a:xfrm>
            <a:off x="4580484" y="595005"/>
            <a:ext cx="7573804" cy="1401842"/>
          </a:xfrm>
          <a:prstGeom prst="rect">
            <a:avLst/>
          </a:prstGeom>
          <a:noFill/>
          <a:ln/>
        </p:spPr>
        <p:txBody>
          <a:bodyPr wrap="square" lIns="0" tIns="0" rIns="0" bIns="0" rtlCol="0" anchor="t"/>
          <a:lstStyle/>
          <a:p>
            <a:pPr algn="l">
              <a:lnSpc>
                <a:spcPts val="5500"/>
              </a:lnSpc>
            </a:pPr>
            <a:r>
              <a:rPr lang="en-US" sz="4400" dirty="0">
                <a:solidFill>
                  <a:srgbClr val="FFFFFF"/>
                </a:solidFill>
                <a:latin typeface="Fraunces Medium" pitchFamily="34" charset="0"/>
                <a:ea typeface="Fraunces Medium" pitchFamily="34" charset="-122"/>
                <a:cs typeface="Fraunces Medium" pitchFamily="34" charset="-120"/>
              </a:rPr>
              <a:t>System Screens</a:t>
            </a:r>
            <a:endParaRPr lang="en-US" sz="4400" dirty="0"/>
          </a:p>
        </p:txBody>
      </p:sp>
      <p:sp>
        <p:nvSpPr>
          <p:cNvPr id="4" name="Shape 1">
            <a:extLst>
              <a:ext uri="{FF2B5EF4-FFF2-40B4-BE49-F238E27FC236}">
                <a16:creationId xmlns:a16="http://schemas.microsoft.com/office/drawing/2014/main" id="{7ADB0D7F-6153-39EA-9FB9-0584E628AB6A}"/>
              </a:ext>
            </a:extLst>
          </p:cNvPr>
          <p:cNvSpPr/>
          <p:nvPr/>
        </p:nvSpPr>
        <p:spPr>
          <a:xfrm>
            <a:off x="559628" y="1932214"/>
            <a:ext cx="14070771" cy="5595928"/>
          </a:xfrm>
          <a:prstGeom prst="roundRect">
            <a:avLst>
              <a:gd name="adj" fmla="val 4422"/>
            </a:avLst>
          </a:prstGeom>
          <a:solidFill>
            <a:srgbClr val="181E34"/>
          </a:solidFill>
          <a:ln/>
        </p:spPr>
        <p:txBody>
          <a:bodyPr/>
          <a:lstStyle/>
          <a:p>
            <a:endParaRPr lang="he-IL"/>
          </a:p>
        </p:txBody>
      </p:sp>
      <p:pic>
        <p:nvPicPr>
          <p:cNvPr id="7" name="תמונה 6" descr="תמונה שמכילה צילום מסך, גאדג'ט, טלפון נייד, מולטימדיה&#10;&#10;תוכן בינה מלאכותית גנרטיבית עשוי להיות שגוי.">
            <a:extLst>
              <a:ext uri="{FF2B5EF4-FFF2-40B4-BE49-F238E27FC236}">
                <a16:creationId xmlns:a16="http://schemas.microsoft.com/office/drawing/2014/main" id="{5AA2F198-EA17-2CDA-CC57-4001EB53CEC9}"/>
              </a:ext>
            </a:extLst>
          </p:cNvPr>
          <p:cNvPicPr>
            <a:picLocks noChangeAspect="1"/>
          </p:cNvPicPr>
          <p:nvPr/>
        </p:nvPicPr>
        <p:blipFill>
          <a:blip r:embed="rId13">
            <a:extLst>
              <a:ext uri="{837473B0-CC2E-450A-ABE3-18F120FF3D39}">
                <a1611:picAttrSrcUrl xmlns:a1611="http://schemas.microsoft.com/office/drawing/2016/11/main" r:id="rId14"/>
              </a:ext>
            </a:extLst>
          </a:blip>
          <a:stretch>
            <a:fillRect/>
          </a:stretch>
        </p:blipFill>
        <p:spPr>
          <a:xfrm>
            <a:off x="951561" y="2757472"/>
            <a:ext cx="2242574" cy="3938179"/>
          </a:xfrm>
          <a:prstGeom prst="rect">
            <a:avLst/>
          </a:prstGeom>
          <a:solidFill>
            <a:schemeClr val="bg1"/>
          </a:solidFill>
        </p:spPr>
      </p:pic>
      <p:pic>
        <p:nvPicPr>
          <p:cNvPr id="8" name="תמונה 7" descr="תמונה שמכילה צילום מסך, גאדג'ט, טלפון נייד, מולטימדיה&#10;&#10;תוכן בינה מלאכותית גנרטיבית עשוי להיות שגוי.">
            <a:extLst>
              <a:ext uri="{FF2B5EF4-FFF2-40B4-BE49-F238E27FC236}">
                <a16:creationId xmlns:a16="http://schemas.microsoft.com/office/drawing/2014/main" id="{4916DFD1-C56D-4CAD-FAF0-995DDA86E171}"/>
              </a:ext>
            </a:extLst>
          </p:cNvPr>
          <p:cNvPicPr>
            <a:picLocks noChangeAspect="1"/>
          </p:cNvPicPr>
          <p:nvPr/>
        </p:nvPicPr>
        <p:blipFill>
          <a:blip r:embed="rId13">
            <a:extLst>
              <a:ext uri="{837473B0-CC2E-450A-ABE3-18F120FF3D39}">
                <a1611:picAttrSrcUrl xmlns:a1611="http://schemas.microsoft.com/office/drawing/2016/11/main" r:id="rId14"/>
              </a:ext>
            </a:extLst>
          </a:blip>
          <a:stretch>
            <a:fillRect/>
          </a:stretch>
        </p:blipFill>
        <p:spPr>
          <a:xfrm>
            <a:off x="3748913" y="2757471"/>
            <a:ext cx="2242574" cy="3938179"/>
          </a:xfrm>
          <a:prstGeom prst="rect">
            <a:avLst/>
          </a:prstGeom>
          <a:solidFill>
            <a:schemeClr val="bg1"/>
          </a:solidFill>
        </p:spPr>
      </p:pic>
      <p:pic>
        <p:nvPicPr>
          <p:cNvPr id="9" name="תמונה 8" descr="תמונה שמכילה צילום מסך, גאדג'ט, טלפון נייד, מולטימדיה&#10;&#10;תוכן בינה מלאכותית גנרטיבית עשוי להיות שגוי.">
            <a:extLst>
              <a:ext uri="{FF2B5EF4-FFF2-40B4-BE49-F238E27FC236}">
                <a16:creationId xmlns:a16="http://schemas.microsoft.com/office/drawing/2014/main" id="{34E4FE53-E26E-C320-0D0D-3604BC53B01D}"/>
              </a:ext>
            </a:extLst>
          </p:cNvPr>
          <p:cNvPicPr>
            <a:picLocks noChangeAspect="1"/>
          </p:cNvPicPr>
          <p:nvPr/>
        </p:nvPicPr>
        <p:blipFill>
          <a:blip r:embed="rId13">
            <a:extLst>
              <a:ext uri="{837473B0-CC2E-450A-ABE3-18F120FF3D39}">
                <a1611:picAttrSrcUrl xmlns:a1611="http://schemas.microsoft.com/office/drawing/2016/11/main" r:id="rId14"/>
              </a:ext>
            </a:extLst>
          </a:blip>
          <a:stretch>
            <a:fillRect/>
          </a:stretch>
        </p:blipFill>
        <p:spPr>
          <a:xfrm>
            <a:off x="6546265" y="2757470"/>
            <a:ext cx="2242574" cy="3938179"/>
          </a:xfrm>
          <a:prstGeom prst="rect">
            <a:avLst/>
          </a:prstGeom>
          <a:solidFill>
            <a:schemeClr val="bg1"/>
          </a:solidFill>
        </p:spPr>
      </p:pic>
      <p:pic>
        <p:nvPicPr>
          <p:cNvPr id="10" name="תמונה 9" descr="תמונה שמכילה צילום מסך, גאדג'ט, טלפון נייד, מולטימדיה&#10;&#10;תוכן בינה מלאכותית גנרטיבית עשוי להיות שגוי.">
            <a:extLst>
              <a:ext uri="{FF2B5EF4-FFF2-40B4-BE49-F238E27FC236}">
                <a16:creationId xmlns:a16="http://schemas.microsoft.com/office/drawing/2014/main" id="{4099FD66-52B0-1FE9-F12F-6C30A5866952}"/>
              </a:ext>
            </a:extLst>
          </p:cNvPr>
          <p:cNvPicPr>
            <a:picLocks noChangeAspect="1"/>
          </p:cNvPicPr>
          <p:nvPr/>
        </p:nvPicPr>
        <p:blipFill>
          <a:blip r:embed="rId13">
            <a:extLst>
              <a:ext uri="{837473B0-CC2E-450A-ABE3-18F120FF3D39}">
                <a1611:picAttrSrcUrl xmlns:a1611="http://schemas.microsoft.com/office/drawing/2016/11/main" r:id="rId14"/>
              </a:ext>
            </a:extLst>
          </a:blip>
          <a:stretch>
            <a:fillRect/>
          </a:stretch>
        </p:blipFill>
        <p:spPr>
          <a:xfrm>
            <a:off x="9343617" y="2757469"/>
            <a:ext cx="2242574" cy="3938179"/>
          </a:xfrm>
          <a:prstGeom prst="rect">
            <a:avLst/>
          </a:prstGeom>
          <a:solidFill>
            <a:schemeClr val="bg1"/>
          </a:solidFill>
        </p:spPr>
      </p:pic>
      <p:pic>
        <p:nvPicPr>
          <p:cNvPr id="11" name="תמונה 10" descr="תמונה שמכילה צילום מסך, גאדג'ט, טלפון נייד, מולטימדיה&#10;&#10;תוכן בינה מלאכותית גנרטיבית עשוי להיות שגוי.">
            <a:extLst>
              <a:ext uri="{FF2B5EF4-FFF2-40B4-BE49-F238E27FC236}">
                <a16:creationId xmlns:a16="http://schemas.microsoft.com/office/drawing/2014/main" id="{21B113F9-1A61-E309-AC57-57A31D862D13}"/>
              </a:ext>
            </a:extLst>
          </p:cNvPr>
          <p:cNvPicPr>
            <a:picLocks noChangeAspect="1"/>
          </p:cNvPicPr>
          <p:nvPr/>
        </p:nvPicPr>
        <p:blipFill>
          <a:blip r:embed="rId13">
            <a:extLst>
              <a:ext uri="{837473B0-CC2E-450A-ABE3-18F120FF3D39}">
                <a1611:picAttrSrcUrl xmlns:a1611="http://schemas.microsoft.com/office/drawing/2016/11/main" r:id="rId14"/>
              </a:ext>
            </a:extLst>
          </a:blip>
          <a:stretch>
            <a:fillRect/>
          </a:stretch>
        </p:blipFill>
        <p:spPr>
          <a:xfrm>
            <a:off x="12140969" y="2757468"/>
            <a:ext cx="2242574" cy="3938179"/>
          </a:xfrm>
          <a:prstGeom prst="rect">
            <a:avLst/>
          </a:prstGeom>
          <a:solidFill>
            <a:schemeClr val="bg1"/>
          </a:solidFill>
        </p:spPr>
      </p:pic>
      <p:pic>
        <p:nvPicPr>
          <p:cNvPr id="12" name="splash_loading_logo">
            <a:hlinkClick r:id="" action="ppaction://media"/>
            <a:extLst>
              <a:ext uri="{FF2B5EF4-FFF2-40B4-BE49-F238E27FC236}">
                <a16:creationId xmlns:a16="http://schemas.microsoft.com/office/drawing/2014/main" id="{17FAFF68-18B9-E5A6-F8FA-2C9F672669F7}"/>
              </a:ext>
            </a:extLst>
          </p:cNvPr>
          <p:cNvPicPr>
            <a:picLocks noChangeAspect="1"/>
          </p:cNvPicPr>
          <p:nvPr>
            <a:videoFile r:link="rId2"/>
            <p:extLst>
              <p:ext uri="{DAA4B4D4-6D71-4841-9C94-3DE7FCFB9230}">
                <p14:media xmlns:p14="http://schemas.microsoft.com/office/powerpoint/2010/main" r:embed="rId1"/>
              </p:ext>
            </p:extLst>
          </p:nvPr>
        </p:nvPicPr>
        <p:blipFill>
          <a:blip r:embed="rId15"/>
          <a:stretch>
            <a:fillRect/>
          </a:stretch>
        </p:blipFill>
        <p:spPr>
          <a:xfrm>
            <a:off x="2890410" y="216018"/>
            <a:ext cx="1337209" cy="1337209"/>
          </a:xfrm>
          <a:prstGeom prst="ellipse">
            <a:avLst/>
          </a:prstGeom>
        </p:spPr>
      </p:pic>
      <p:pic>
        <p:nvPicPr>
          <p:cNvPr id="13" name="splash_loading_logo">
            <a:hlinkClick r:id="" action="ppaction://media"/>
            <a:extLst>
              <a:ext uri="{FF2B5EF4-FFF2-40B4-BE49-F238E27FC236}">
                <a16:creationId xmlns:a16="http://schemas.microsoft.com/office/drawing/2014/main" id="{B9AC3F7F-E100-0402-CE49-B66CD1F5C596}"/>
              </a:ext>
            </a:extLst>
          </p:cNvPr>
          <p:cNvPicPr>
            <a:picLocks noChangeAspect="1"/>
          </p:cNvPicPr>
          <p:nvPr>
            <a:videoFile r:link="rId2"/>
            <p:extLst>
              <p:ext uri="{DAA4B4D4-6D71-4841-9C94-3DE7FCFB9230}">
                <p14:media xmlns:p14="http://schemas.microsoft.com/office/powerpoint/2010/main" r:embed="rId1"/>
              </p:ext>
            </p:extLst>
          </p:nvPr>
        </p:nvPicPr>
        <p:blipFill>
          <a:blip r:embed="rId15"/>
          <a:stretch>
            <a:fillRect/>
          </a:stretch>
        </p:blipFill>
        <p:spPr>
          <a:xfrm>
            <a:off x="8788839" y="275348"/>
            <a:ext cx="1337209" cy="1337209"/>
          </a:xfrm>
          <a:prstGeom prst="ellipse">
            <a:avLst/>
          </a:prstGeom>
        </p:spPr>
      </p:pic>
      <p:pic>
        <p:nvPicPr>
          <p:cNvPr id="14" name="WhatsApp Video 2025-06-05 at 19.43.32">
            <a:hlinkClick r:id="" action="ppaction://media"/>
            <a:extLst>
              <a:ext uri="{FF2B5EF4-FFF2-40B4-BE49-F238E27FC236}">
                <a16:creationId xmlns:a16="http://schemas.microsoft.com/office/drawing/2014/main" id="{850582D3-A4D0-A0AF-9770-28F5F11D3405}"/>
              </a:ext>
            </a:extLst>
          </p:cNvPr>
          <p:cNvPicPr>
            <a:picLocks noChangeAspect="1"/>
          </p:cNvPicPr>
          <p:nvPr>
            <a:videoFile r:link="rId4"/>
            <p:extLst>
              <p:ext uri="{DAA4B4D4-6D71-4841-9C94-3DE7FCFB9230}">
                <p14:media xmlns:p14="http://schemas.microsoft.com/office/powerpoint/2010/main" r:embed="rId3"/>
              </p:ext>
            </p:extLst>
          </p:nvPr>
        </p:nvPicPr>
        <p:blipFill>
          <a:blip r:embed="rId16"/>
          <a:stretch>
            <a:fillRect/>
          </a:stretch>
        </p:blipFill>
        <p:spPr>
          <a:xfrm>
            <a:off x="1105031" y="3042361"/>
            <a:ext cx="1935634" cy="3255025"/>
          </a:xfrm>
          <a:prstGeom prst="rect">
            <a:avLst/>
          </a:prstGeom>
        </p:spPr>
      </p:pic>
      <p:pic>
        <p:nvPicPr>
          <p:cNvPr id="5" name="תמונה 4" descr="תמונה שמכילה טקסט, צילום מסך, גופן, עיצוב&#10;&#10;תוכן בינה מלאכותית גנרטיבית עשוי להיות שגוי.">
            <a:extLst>
              <a:ext uri="{FF2B5EF4-FFF2-40B4-BE49-F238E27FC236}">
                <a16:creationId xmlns:a16="http://schemas.microsoft.com/office/drawing/2014/main" id="{C33E65BE-E5BA-6F53-F8F8-146DD5B6EAA4}"/>
              </a:ext>
            </a:extLst>
          </p:cNvPr>
          <p:cNvPicPr>
            <a:picLocks noChangeAspect="1"/>
          </p:cNvPicPr>
          <p:nvPr/>
        </p:nvPicPr>
        <p:blipFill>
          <a:blip r:embed="rId17"/>
          <a:stretch>
            <a:fillRect/>
          </a:stretch>
        </p:blipFill>
        <p:spPr>
          <a:xfrm>
            <a:off x="12294439" y="3134981"/>
            <a:ext cx="1935634" cy="3255026"/>
          </a:xfrm>
          <a:prstGeom prst="rect">
            <a:avLst/>
          </a:prstGeom>
        </p:spPr>
      </p:pic>
      <p:pic>
        <p:nvPicPr>
          <p:cNvPr id="16" name="WhatsApp Video 2025-06-07 at 23.28.45">
            <a:hlinkClick r:id="" action="ppaction://media"/>
            <a:extLst>
              <a:ext uri="{FF2B5EF4-FFF2-40B4-BE49-F238E27FC236}">
                <a16:creationId xmlns:a16="http://schemas.microsoft.com/office/drawing/2014/main" id="{751B809C-4CD7-1230-2B27-CB399D08747C}"/>
              </a:ext>
            </a:extLst>
          </p:cNvPr>
          <p:cNvPicPr>
            <a:picLocks noChangeAspect="1"/>
          </p:cNvPicPr>
          <p:nvPr>
            <a:videoFile r:link="rId6"/>
            <p:extLst>
              <p:ext uri="{DAA4B4D4-6D71-4841-9C94-3DE7FCFB9230}">
                <p14:media xmlns:p14="http://schemas.microsoft.com/office/powerpoint/2010/main" r:embed="rId5"/>
              </p:ext>
            </p:extLst>
          </p:nvPr>
        </p:nvPicPr>
        <p:blipFill>
          <a:blip r:embed="rId18"/>
          <a:stretch>
            <a:fillRect/>
          </a:stretch>
        </p:blipFill>
        <p:spPr>
          <a:xfrm>
            <a:off x="6702083" y="3099045"/>
            <a:ext cx="1930937" cy="3255025"/>
          </a:xfrm>
          <a:prstGeom prst="rect">
            <a:avLst/>
          </a:prstGeom>
        </p:spPr>
      </p:pic>
      <p:pic>
        <p:nvPicPr>
          <p:cNvPr id="17" name="WhatsApp Video 2025-06-07 at 23.28.49">
            <a:hlinkClick r:id="" action="ppaction://media"/>
            <a:extLst>
              <a:ext uri="{FF2B5EF4-FFF2-40B4-BE49-F238E27FC236}">
                <a16:creationId xmlns:a16="http://schemas.microsoft.com/office/drawing/2014/main" id="{66B0D02B-1F6A-5D3B-F8EA-A256682BBEA3}"/>
              </a:ext>
            </a:extLst>
          </p:cNvPr>
          <p:cNvPicPr>
            <a:picLocks noChangeAspect="1"/>
          </p:cNvPicPr>
          <p:nvPr>
            <a:videoFile r:link="rId8"/>
            <p:extLst>
              <p:ext uri="{DAA4B4D4-6D71-4841-9C94-3DE7FCFB9230}">
                <p14:media xmlns:p14="http://schemas.microsoft.com/office/powerpoint/2010/main" r:embed="rId7"/>
              </p:ext>
            </p:extLst>
          </p:nvPr>
        </p:nvPicPr>
        <p:blipFill>
          <a:blip r:embed="rId19"/>
          <a:stretch>
            <a:fillRect/>
          </a:stretch>
        </p:blipFill>
        <p:spPr>
          <a:xfrm>
            <a:off x="3902383" y="3042360"/>
            <a:ext cx="1935634" cy="3255025"/>
          </a:xfrm>
          <a:prstGeom prst="rect">
            <a:avLst/>
          </a:prstGeom>
        </p:spPr>
      </p:pic>
      <p:pic>
        <p:nvPicPr>
          <p:cNvPr id="18" name="WhatsApp Video 2025-06-07 at 23.41.14">
            <a:hlinkClick r:id="" action="ppaction://media"/>
            <a:extLst>
              <a:ext uri="{FF2B5EF4-FFF2-40B4-BE49-F238E27FC236}">
                <a16:creationId xmlns:a16="http://schemas.microsoft.com/office/drawing/2014/main" id="{67EE0C04-90B2-4C2B-FD05-D37BFDC7A432}"/>
              </a:ext>
            </a:extLst>
          </p:cNvPr>
          <p:cNvPicPr>
            <a:picLocks noChangeAspect="1"/>
          </p:cNvPicPr>
          <p:nvPr>
            <a:videoFile r:link="rId10"/>
            <p:extLst>
              <p:ext uri="{DAA4B4D4-6D71-4841-9C94-3DE7FCFB9230}">
                <p14:media xmlns:p14="http://schemas.microsoft.com/office/powerpoint/2010/main" r:embed="rId9"/>
              </p:ext>
            </p:extLst>
          </p:nvPr>
        </p:nvPicPr>
        <p:blipFill>
          <a:blip r:embed="rId20"/>
          <a:stretch>
            <a:fillRect/>
          </a:stretch>
        </p:blipFill>
        <p:spPr>
          <a:xfrm>
            <a:off x="9510406" y="3145848"/>
            <a:ext cx="1926477" cy="3255025"/>
          </a:xfrm>
          <a:prstGeom prst="rect">
            <a:avLst/>
          </a:prstGeom>
        </p:spPr>
      </p:pic>
    </p:spTree>
    <p:extLst>
      <p:ext uri="{BB962C8B-B14F-4D97-AF65-F5344CB8AC3E}">
        <p14:creationId xmlns:p14="http://schemas.microsoft.com/office/powerpoint/2010/main" val="256682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42" fill="hold"/>
                                        <p:tgtEl>
                                          <p:spTgt spid="12"/>
                                        </p:tgtEl>
                                      </p:cBhvr>
                                    </p:cmd>
                                  </p:childTnLst>
                                </p:cTn>
                              </p:par>
                            </p:childTnLst>
                          </p:cTn>
                        </p:par>
                        <p:par>
                          <p:cTn id="7" fill="hold">
                            <p:stCondLst>
                              <p:cond delay="4042"/>
                            </p:stCondLst>
                            <p:childTnLst>
                              <p:par>
                                <p:cTn id="8" presetID="1" presetClass="mediacall" presetSubtype="0" fill="hold" nodeType="afterEffect">
                                  <p:stCondLst>
                                    <p:cond delay="0"/>
                                  </p:stCondLst>
                                  <p:childTnLst>
                                    <p:cmd type="call" cmd="playFrom(0.0)">
                                      <p:cBhvr>
                                        <p:cTn id="9" dur="4042" fill="hold"/>
                                        <p:tgtEl>
                                          <p:spTgt spid="13"/>
                                        </p:tgtEl>
                                      </p:cBhvr>
                                    </p:cmd>
                                  </p:childTnLst>
                                </p:cTn>
                              </p:par>
                            </p:childTnLst>
                          </p:cTn>
                        </p:par>
                        <p:par>
                          <p:cTn id="10" fill="hold">
                            <p:stCondLst>
                              <p:cond delay="8084"/>
                            </p:stCondLst>
                            <p:childTnLst>
                              <p:par>
                                <p:cTn id="11" presetID="1" presetClass="mediacall" presetSubtype="0" fill="hold" nodeType="afterEffect">
                                  <p:stCondLst>
                                    <p:cond delay="0"/>
                                  </p:stCondLst>
                                  <p:childTnLst>
                                    <p:cmd type="call" cmd="playFrom(0.0)">
                                      <p:cBhvr>
                                        <p:cTn id="12" dur="4690" fill="hold"/>
                                        <p:tgtEl>
                                          <p:spTgt spid="14"/>
                                        </p:tgtEl>
                                      </p:cBhvr>
                                    </p:cmd>
                                  </p:childTnLst>
                                </p:cTn>
                              </p:par>
                            </p:childTnLst>
                          </p:cTn>
                        </p:par>
                        <p:par>
                          <p:cTn id="13" fill="hold">
                            <p:stCondLst>
                              <p:cond delay="12774"/>
                            </p:stCondLst>
                            <p:childTnLst>
                              <p:par>
                                <p:cTn id="14" presetID="1" presetClass="mediacall" presetSubtype="0" fill="hold" nodeType="afterEffect">
                                  <p:stCondLst>
                                    <p:cond delay="0"/>
                                  </p:stCondLst>
                                  <p:childTnLst>
                                    <p:cmd type="call" cmd="playFrom(0.0)">
                                      <p:cBhvr>
                                        <p:cTn id="15" dur="8544" fill="hold"/>
                                        <p:tgtEl>
                                          <p:spTgt spid="17"/>
                                        </p:tgtEl>
                                      </p:cBhvr>
                                    </p:cmd>
                                  </p:childTnLst>
                                </p:cTn>
                              </p:par>
                            </p:childTnLst>
                          </p:cTn>
                        </p:par>
                        <p:par>
                          <p:cTn id="16" fill="hold">
                            <p:stCondLst>
                              <p:cond delay="21318"/>
                            </p:stCondLst>
                            <p:childTnLst>
                              <p:par>
                                <p:cTn id="17" presetID="1" presetClass="mediacall" presetSubtype="0" fill="hold" nodeType="afterEffect">
                                  <p:stCondLst>
                                    <p:cond delay="0"/>
                                  </p:stCondLst>
                                  <p:childTnLst>
                                    <p:cmd type="call" cmd="playFrom(0.0)">
                                      <p:cBhvr>
                                        <p:cTn id="18" dur="18088" fill="hold"/>
                                        <p:tgtEl>
                                          <p:spTgt spid="16"/>
                                        </p:tgtEl>
                                      </p:cBhvr>
                                    </p:cmd>
                                  </p:childTnLst>
                                </p:cTn>
                              </p:par>
                            </p:childTnLst>
                          </p:cTn>
                        </p:par>
                        <p:par>
                          <p:cTn id="19" fill="hold">
                            <p:stCondLst>
                              <p:cond delay="39406"/>
                            </p:stCondLst>
                            <p:childTnLst>
                              <p:par>
                                <p:cTn id="20" presetID="1" presetClass="mediacall" presetSubtype="0" fill="hold" nodeType="afterEffect">
                                  <p:stCondLst>
                                    <p:cond delay="0"/>
                                  </p:stCondLst>
                                  <p:childTnLst>
                                    <p:cmd type="call" cmd="playFrom(0.0)">
                                      <p:cBhvr>
                                        <p:cTn id="21" dur="7964"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2" restart="whenNotActive" fill="hold" evtFilter="cancelBubble" nodeType="interactiveSeq">
                <p:stCondLst>
                  <p:cond evt="onClick" delay="0">
                    <p:tgtEl>
                      <p:spTgt spid="12"/>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12"/>
                                        </p:tgtEl>
                                      </p:cBhvr>
                                    </p:cmd>
                                  </p:childTnLst>
                                </p:cTn>
                              </p:par>
                            </p:childTnLst>
                          </p:cTn>
                        </p:par>
                      </p:childTnLst>
                    </p:cTn>
                  </p:par>
                </p:childTnLst>
              </p:cTn>
              <p:nextCondLst>
                <p:cond evt="onClick" delay="0">
                  <p:tgtEl>
                    <p:spTgt spid="12"/>
                  </p:tgtEl>
                </p:cond>
              </p:nextCondLst>
            </p:seq>
            <p:video>
              <p:cMediaNode vol="80000">
                <p:cTn id="27" repeatCount="indefinite" fill="remove" display="0">
                  <p:stCondLst>
                    <p:cond delay="indefinite"/>
                  </p:stCondLst>
                </p:cTn>
                <p:tgtEl>
                  <p:spTgt spid="12"/>
                </p:tgtEl>
              </p:cMediaNode>
            </p:video>
            <p:seq concurrent="1" nextAc="seek">
              <p:cTn id="28" restart="whenNotActive" fill="hold" evtFilter="cancelBubble" nodeType="interactiveSeq">
                <p:stCondLst>
                  <p:cond evt="onClick" delay="0">
                    <p:tgtEl>
                      <p:spTgt spid="13"/>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13"/>
                                        </p:tgtEl>
                                      </p:cBhvr>
                                    </p:cmd>
                                  </p:childTnLst>
                                </p:cTn>
                              </p:par>
                            </p:childTnLst>
                          </p:cTn>
                        </p:par>
                      </p:childTnLst>
                    </p:cTn>
                  </p:par>
                </p:childTnLst>
              </p:cTn>
              <p:nextCondLst>
                <p:cond evt="onClick" delay="0">
                  <p:tgtEl>
                    <p:spTgt spid="13"/>
                  </p:tgtEl>
                </p:cond>
              </p:nextCondLst>
            </p:seq>
            <p:video>
              <p:cMediaNode vol="80000">
                <p:cTn id="33" repeatCount="indefinite" fill="remove" display="0">
                  <p:stCondLst>
                    <p:cond delay="indefinite"/>
                  </p:stCondLst>
                </p:cTn>
                <p:tgtEl>
                  <p:spTgt spid="13"/>
                </p:tgtEl>
              </p:cMediaNode>
            </p:video>
            <p:video>
              <p:cMediaNode vol="80000">
                <p:cTn id="34" repeatCount="indefinite" fill="remove" display="0">
                  <p:stCondLst>
                    <p:cond delay="indefinite"/>
                  </p:stCondLst>
                </p:cTn>
                <p:tgtEl>
                  <p:spTgt spid="14"/>
                </p:tgtEl>
              </p:cMediaNode>
            </p:video>
            <p:seq concurrent="1" nextAc="seek">
              <p:cTn id="35" restart="whenNotActive" fill="hold" evtFilter="cancelBubble" nodeType="interactiveSeq">
                <p:stCondLst>
                  <p:cond evt="onClick" delay="0">
                    <p:tgtEl>
                      <p:spTgt spid="14"/>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14"/>
                                        </p:tgtEl>
                                      </p:cBhvr>
                                    </p:cmd>
                                  </p:childTnLst>
                                </p:cTn>
                              </p:par>
                            </p:childTnLst>
                          </p:cTn>
                        </p:par>
                      </p:childTnLst>
                    </p:cTn>
                  </p:par>
                </p:childTnLst>
              </p:cTn>
              <p:nextCondLst>
                <p:cond evt="onClick" delay="0">
                  <p:tgtEl>
                    <p:spTgt spid="14"/>
                  </p:tgtEl>
                </p:cond>
              </p:nextCondLst>
            </p:seq>
            <p:video>
              <p:cMediaNode vol="80000">
                <p:cTn id="40" repeatCount="indefinite" fill="remove" display="0">
                  <p:stCondLst>
                    <p:cond delay="indefinite"/>
                  </p:stCondLst>
                </p:cTn>
                <p:tgtEl>
                  <p:spTgt spid="17"/>
                </p:tgtEl>
              </p:cMediaNode>
            </p:video>
            <p:seq concurrent="1" nextAc="seek">
              <p:cTn id="41" restart="whenNotActive" fill="hold" evtFilter="cancelBubble" nodeType="interactiveSeq">
                <p:stCondLst>
                  <p:cond evt="onClick" delay="0">
                    <p:tgtEl>
                      <p:spTgt spid="17"/>
                    </p:tgtEl>
                  </p:cond>
                </p:stCondLst>
                <p:endSync evt="end" delay="0">
                  <p:rtn val="all"/>
                </p:endSync>
                <p:childTnLst>
                  <p:par>
                    <p:cTn id="42" fill="hold">
                      <p:stCondLst>
                        <p:cond delay="0"/>
                      </p:stCondLst>
                      <p:childTnLst>
                        <p:par>
                          <p:cTn id="43" fill="hold">
                            <p:stCondLst>
                              <p:cond delay="0"/>
                            </p:stCondLst>
                            <p:childTnLst>
                              <p:par>
                                <p:cTn id="44" presetID="2" presetClass="mediacall" presetSubtype="0" fill="hold" nodeType="clickEffect">
                                  <p:stCondLst>
                                    <p:cond delay="0"/>
                                  </p:stCondLst>
                                  <p:childTnLst>
                                    <p:cmd type="call" cmd="togglePause">
                                      <p:cBhvr>
                                        <p:cTn id="45" dur="1" fill="hold"/>
                                        <p:tgtEl>
                                          <p:spTgt spid="17"/>
                                        </p:tgtEl>
                                      </p:cBhvr>
                                    </p:cmd>
                                  </p:childTnLst>
                                </p:cTn>
                              </p:par>
                            </p:childTnLst>
                          </p:cTn>
                        </p:par>
                      </p:childTnLst>
                    </p:cTn>
                  </p:par>
                </p:childTnLst>
              </p:cTn>
              <p:nextCondLst>
                <p:cond evt="onClick" delay="0">
                  <p:tgtEl>
                    <p:spTgt spid="17"/>
                  </p:tgtEl>
                </p:cond>
              </p:nextCondLst>
            </p:seq>
            <p:video>
              <p:cMediaNode vol="80000">
                <p:cTn id="46" repeatCount="indefinite" fill="remove" display="0">
                  <p:stCondLst>
                    <p:cond delay="indefinite"/>
                  </p:stCondLst>
                </p:cTn>
                <p:tgtEl>
                  <p:spTgt spid="16"/>
                </p:tgtEl>
              </p:cMediaNode>
            </p:video>
            <p:seq concurrent="1" nextAc="seek">
              <p:cTn id="47" restart="whenNotActive" fill="hold" evtFilter="cancelBubble" nodeType="interactiveSeq">
                <p:stCondLst>
                  <p:cond evt="onClick" delay="0">
                    <p:tgtEl>
                      <p:spTgt spid="16"/>
                    </p:tgtEl>
                  </p:cond>
                </p:stCondLst>
                <p:endSync evt="end" delay="0">
                  <p:rtn val="all"/>
                </p:endSync>
                <p:childTnLst>
                  <p:par>
                    <p:cTn id="48" fill="hold">
                      <p:stCondLst>
                        <p:cond delay="0"/>
                      </p:stCondLst>
                      <p:childTnLst>
                        <p:par>
                          <p:cTn id="49" fill="hold">
                            <p:stCondLst>
                              <p:cond delay="0"/>
                            </p:stCondLst>
                            <p:childTnLst>
                              <p:par>
                                <p:cTn id="50" presetID="2" presetClass="mediacall" presetSubtype="0" fill="hold" nodeType="clickEffect">
                                  <p:stCondLst>
                                    <p:cond delay="0"/>
                                  </p:stCondLst>
                                  <p:childTnLst>
                                    <p:cmd type="call" cmd="togglePause">
                                      <p:cBhvr>
                                        <p:cTn id="51" dur="1" fill="hold"/>
                                        <p:tgtEl>
                                          <p:spTgt spid="16"/>
                                        </p:tgtEl>
                                      </p:cBhvr>
                                    </p:cmd>
                                  </p:childTnLst>
                                </p:cTn>
                              </p:par>
                            </p:childTnLst>
                          </p:cTn>
                        </p:par>
                      </p:childTnLst>
                    </p:cTn>
                  </p:par>
                </p:childTnLst>
              </p:cTn>
              <p:nextCondLst>
                <p:cond evt="onClick" delay="0">
                  <p:tgtEl>
                    <p:spTgt spid="16"/>
                  </p:tgtEl>
                </p:cond>
              </p:nextCondLst>
            </p:seq>
            <p:video>
              <p:cMediaNode vol="80000">
                <p:cTn id="52" repeatCount="indefinite" fill="remove" display="0">
                  <p:stCondLst>
                    <p:cond delay="indefinite"/>
                  </p:stCondLst>
                </p:cTn>
                <p:tgtEl>
                  <p:spTgt spid="18"/>
                </p:tgtEl>
              </p:cMediaNode>
            </p:video>
            <p:seq concurrent="1" nextAc="seek">
              <p:cTn id="53" restart="whenNotActive" fill="hold" evtFilter="cancelBubble" nodeType="interactiveSeq">
                <p:stCondLst>
                  <p:cond evt="onClick" delay="0">
                    <p:tgtEl>
                      <p:spTgt spid="18"/>
                    </p:tgtEl>
                  </p:cond>
                </p:stCondLst>
                <p:endSync evt="end" delay="0">
                  <p:rtn val="all"/>
                </p:endSync>
                <p:childTnLst>
                  <p:par>
                    <p:cTn id="54" fill="hold">
                      <p:stCondLst>
                        <p:cond delay="0"/>
                      </p:stCondLst>
                      <p:childTnLst>
                        <p:par>
                          <p:cTn id="55" fill="hold">
                            <p:stCondLst>
                              <p:cond delay="0"/>
                            </p:stCondLst>
                            <p:childTnLst>
                              <p:par>
                                <p:cTn id="56" presetID="2" presetClass="mediacall" presetSubtype="0" fill="hold" nodeType="clickEffect">
                                  <p:stCondLst>
                                    <p:cond delay="0"/>
                                  </p:stCondLst>
                                  <p:childTnLst>
                                    <p:cmd type="call" cmd="togglePause">
                                      <p:cBhvr>
                                        <p:cTn id="57"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620F6-1DC1-6CEB-E974-6E97B60E95DD}"/>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E4DA86E3-0C8C-0B69-F073-5D29F5F44753}"/>
              </a:ext>
            </a:extLst>
          </p:cNvPr>
          <p:cNvSpPr/>
          <p:nvPr/>
        </p:nvSpPr>
        <p:spPr>
          <a:xfrm>
            <a:off x="5024621" y="576056"/>
            <a:ext cx="7573804" cy="1401842"/>
          </a:xfrm>
          <a:prstGeom prst="rect">
            <a:avLst/>
          </a:prstGeom>
          <a:noFill/>
          <a:ln/>
        </p:spPr>
        <p:txBody>
          <a:bodyPr wrap="square" lIns="0" tIns="0" rIns="0" bIns="0" rtlCol="0" anchor="t"/>
          <a:lstStyle/>
          <a:p>
            <a:pPr algn="l">
              <a:lnSpc>
                <a:spcPts val="5500"/>
              </a:lnSpc>
            </a:pPr>
            <a:r>
              <a:rPr lang="en-US" sz="4400" dirty="0">
                <a:solidFill>
                  <a:srgbClr val="FFFFFF"/>
                </a:solidFill>
                <a:latin typeface="Fraunces Medium" pitchFamily="34" charset="0"/>
                <a:ea typeface="Fraunces Medium" pitchFamily="34" charset="-122"/>
                <a:cs typeface="Fraunces Medium" pitchFamily="34" charset="-120"/>
              </a:rPr>
              <a:t>Running App Video </a:t>
            </a:r>
            <a:endParaRPr lang="en-US" sz="4400" dirty="0"/>
          </a:p>
        </p:txBody>
      </p:sp>
      <p:pic>
        <p:nvPicPr>
          <p:cNvPr id="12" name="splash_loading_logo">
            <a:hlinkClick r:id="" action="ppaction://media"/>
            <a:extLst>
              <a:ext uri="{FF2B5EF4-FFF2-40B4-BE49-F238E27FC236}">
                <a16:creationId xmlns:a16="http://schemas.microsoft.com/office/drawing/2014/main" id="{DB36122E-408B-8EF3-74C0-65227F3AA153}"/>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2411703" y="240715"/>
            <a:ext cx="1337209" cy="1337209"/>
          </a:xfrm>
          <a:prstGeom prst="ellipse">
            <a:avLst/>
          </a:prstGeom>
        </p:spPr>
      </p:pic>
      <p:pic>
        <p:nvPicPr>
          <p:cNvPr id="13" name="splash_loading_logo">
            <a:hlinkClick r:id="" action="ppaction://media"/>
            <a:extLst>
              <a:ext uri="{FF2B5EF4-FFF2-40B4-BE49-F238E27FC236}">
                <a16:creationId xmlns:a16="http://schemas.microsoft.com/office/drawing/2014/main" id="{3A25360E-966F-E16A-8C2E-FF69A9EB26E0}"/>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0817079" y="240715"/>
            <a:ext cx="1337209" cy="1337209"/>
          </a:xfrm>
          <a:prstGeom prst="ellipse">
            <a:avLst/>
          </a:prstGeom>
        </p:spPr>
      </p:pic>
      <p:pic>
        <p:nvPicPr>
          <p:cNvPr id="6" name="202505190610 (2)">
            <a:hlinkClick r:id="" action="ppaction://media"/>
            <a:extLst>
              <a:ext uri="{FF2B5EF4-FFF2-40B4-BE49-F238E27FC236}">
                <a16:creationId xmlns:a16="http://schemas.microsoft.com/office/drawing/2014/main" id="{6522CD7A-19DD-A0D6-8AAC-5031B1724886}"/>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6523524" y="1834959"/>
            <a:ext cx="7573804" cy="5961524"/>
          </a:xfrm>
          <a:prstGeom prst="rect">
            <a:avLst/>
          </a:prstGeom>
        </p:spPr>
      </p:pic>
      <p:pic>
        <p:nvPicPr>
          <p:cNvPr id="9" name="202505190610 (5)">
            <a:hlinkClick r:id="" action="ppaction://media"/>
            <a:extLst>
              <a:ext uri="{FF2B5EF4-FFF2-40B4-BE49-F238E27FC236}">
                <a16:creationId xmlns:a16="http://schemas.microsoft.com/office/drawing/2014/main" id="{2EF593A2-1DDA-FFF7-66CC-71EACAB8F582}"/>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995218" y="1810989"/>
            <a:ext cx="7573805" cy="5961525"/>
          </a:xfrm>
          <a:prstGeom prst="rect">
            <a:avLst/>
          </a:prstGeom>
        </p:spPr>
      </p:pic>
    </p:spTree>
    <p:extLst>
      <p:ext uri="{BB962C8B-B14F-4D97-AF65-F5344CB8AC3E}">
        <p14:creationId xmlns:p14="http://schemas.microsoft.com/office/powerpoint/2010/main" val="3150596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42" fill="hold"/>
                                        <p:tgtEl>
                                          <p:spTgt spid="12"/>
                                        </p:tgtEl>
                                      </p:cBhvr>
                                    </p:cmd>
                                  </p:childTnLst>
                                </p:cTn>
                              </p:par>
                            </p:childTnLst>
                          </p:cTn>
                        </p:par>
                        <p:par>
                          <p:cTn id="7" fill="hold">
                            <p:stCondLst>
                              <p:cond delay="4042"/>
                            </p:stCondLst>
                            <p:childTnLst>
                              <p:par>
                                <p:cTn id="8" presetID="1" presetClass="mediacall" presetSubtype="0" fill="hold" nodeType="afterEffect">
                                  <p:stCondLst>
                                    <p:cond delay="0"/>
                                  </p:stCondLst>
                                  <p:childTnLst>
                                    <p:cmd type="call" cmd="playFrom(0.0)">
                                      <p:cBhvr>
                                        <p:cTn id="9" dur="4042" fill="hold"/>
                                        <p:tgtEl>
                                          <p:spTgt spid="13"/>
                                        </p:tgtEl>
                                      </p:cBhvr>
                                    </p:cmd>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47718" fill="hold"/>
                                        <p:tgtEl>
                                          <p:spTgt spid="6"/>
                                        </p:tgtEl>
                                      </p:cBhvr>
                                    </p:cmd>
                                  </p:childTnLst>
                                </p:cTn>
                              </p:par>
                            </p:childTnLst>
                          </p:cTn>
                        </p:par>
                      </p:childTnLst>
                    </p:cTn>
                  </p:par>
                  <p:par>
                    <p:cTn id="14" fill="hold">
                      <p:stCondLst>
                        <p:cond delay="indefinite"/>
                      </p:stCondLst>
                      <p:childTnLst>
                        <p:par>
                          <p:cTn id="15" fill="hold">
                            <p:stCondLst>
                              <p:cond delay="0"/>
                            </p:stCondLst>
                            <p:childTnLst>
                              <p:par>
                                <p:cTn id="16" presetID="1" presetClass="mediacall" presetSubtype="0" fill="hold" nodeType="clickEffect">
                                  <p:stCondLst>
                                    <p:cond delay="0"/>
                                  </p:stCondLst>
                                  <p:childTnLst>
                                    <p:cmd type="call" cmd="playFrom(0.0)">
                                      <p:cBhvr>
                                        <p:cTn id="17" dur="5289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1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2"/>
                                        </p:tgtEl>
                                      </p:cBhvr>
                                    </p:cmd>
                                  </p:childTnLst>
                                </p:cTn>
                              </p:par>
                            </p:childTnLst>
                          </p:cTn>
                        </p:par>
                      </p:childTnLst>
                    </p:cTn>
                  </p:par>
                </p:childTnLst>
              </p:cTn>
              <p:nextCondLst>
                <p:cond evt="onClick" delay="0">
                  <p:tgtEl>
                    <p:spTgt spid="12"/>
                  </p:tgtEl>
                </p:cond>
              </p:nextCondLst>
            </p:seq>
            <p:video>
              <p:cMediaNode vol="80000">
                <p:cTn id="23" repeatCount="indefinite" fill="remove" display="0">
                  <p:stCondLst>
                    <p:cond delay="indefinite"/>
                  </p:stCondLst>
                </p:cTn>
                <p:tgtEl>
                  <p:spTgt spid="12"/>
                </p:tgtEl>
              </p:cMediaNode>
            </p:video>
            <p:seq concurrent="1" nextAc="seek">
              <p:cTn id="24" restart="whenNotActive" fill="hold" evtFilter="cancelBubble" nodeType="interactiveSeq">
                <p:stCondLst>
                  <p:cond evt="onClick" delay="0">
                    <p:tgtEl>
                      <p:spTgt spid="13"/>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13"/>
                                        </p:tgtEl>
                                      </p:cBhvr>
                                    </p:cmd>
                                  </p:childTnLst>
                                </p:cTn>
                              </p:par>
                            </p:childTnLst>
                          </p:cTn>
                        </p:par>
                      </p:childTnLst>
                    </p:cTn>
                  </p:par>
                </p:childTnLst>
              </p:cTn>
              <p:nextCondLst>
                <p:cond evt="onClick" delay="0">
                  <p:tgtEl>
                    <p:spTgt spid="13"/>
                  </p:tgtEl>
                </p:cond>
              </p:nextCondLst>
            </p:seq>
            <p:video>
              <p:cMediaNode vol="80000">
                <p:cTn id="29" repeatCount="indefinite" fill="remove" display="0">
                  <p:stCondLst>
                    <p:cond delay="indefinite"/>
                  </p:stCondLst>
                </p:cTn>
                <p:tgtEl>
                  <p:spTgt spid="13"/>
                </p:tgtEl>
              </p:cMediaNode>
            </p:video>
            <p:video>
              <p:cMediaNode vol="80000">
                <p:cTn id="30" fill="hold" display="0">
                  <p:stCondLst>
                    <p:cond delay="indefinite"/>
                  </p:stCondLst>
                </p:cTn>
                <p:tgtEl>
                  <p:spTgt spid="6"/>
                </p:tgtEl>
              </p:cMediaNode>
            </p:video>
            <p:seq concurrent="1" nextAc="seek">
              <p:cTn id="31" restart="whenNotActive" fill="hold" evtFilter="cancelBubble" nodeType="interactiveSeq">
                <p:stCondLst>
                  <p:cond evt="onClick" delay="0">
                    <p:tgtEl>
                      <p:spTgt spid="6"/>
                    </p:tgtEl>
                  </p:cond>
                </p:stCondLst>
                <p:endSync evt="end" delay="0">
                  <p:rtn val="all"/>
                </p:endSync>
                <p:childTnLst>
                  <p:par>
                    <p:cTn id="32" fill="hold">
                      <p:stCondLst>
                        <p:cond delay="0"/>
                      </p:stCondLst>
                      <p:childTnLst>
                        <p:par>
                          <p:cTn id="33" fill="hold">
                            <p:stCondLst>
                              <p:cond delay="0"/>
                            </p:stCondLst>
                            <p:childTnLst>
                              <p:par>
                                <p:cTn id="34" presetID="2" presetClass="mediacall" presetSubtype="0" fill="hold" nodeType="clickEffect">
                                  <p:stCondLst>
                                    <p:cond delay="0"/>
                                  </p:stCondLst>
                                  <p:childTnLst>
                                    <p:cmd type="call" cmd="togglePause">
                                      <p:cBhvr>
                                        <p:cTn id="35" dur="1" fill="hold"/>
                                        <p:tgtEl>
                                          <p:spTgt spid="6"/>
                                        </p:tgtEl>
                                      </p:cBhvr>
                                    </p:cmd>
                                  </p:childTnLst>
                                </p:cTn>
                              </p:par>
                            </p:childTnLst>
                          </p:cTn>
                        </p:par>
                      </p:childTnLst>
                    </p:cTn>
                  </p:par>
                </p:childTnLst>
              </p:cTn>
              <p:nextCondLst>
                <p:cond evt="onClick" delay="0">
                  <p:tgtEl>
                    <p:spTgt spid="6"/>
                  </p:tgtEl>
                </p:cond>
              </p:nextCondLst>
            </p:seq>
            <p:video>
              <p:cMediaNode vol="80000">
                <p:cTn id="36" fill="hold" display="0">
                  <p:stCondLst>
                    <p:cond delay="indefinite"/>
                  </p:stCondLst>
                </p:cTn>
                <p:tgtEl>
                  <p:spTgt spid="9"/>
                </p:tgtEl>
              </p:cMediaNode>
            </p:video>
            <p:seq concurrent="1" nextAc="seek">
              <p:cTn id="37" restart="whenNotActive" fill="hold" evtFilter="cancelBubble" nodeType="interactiveSeq">
                <p:stCondLst>
                  <p:cond evt="onClick" delay="0">
                    <p:tgtEl>
                      <p:spTgt spid="9"/>
                    </p:tgtEl>
                  </p:cond>
                </p:stCondLst>
                <p:endSync evt="end" delay="0">
                  <p:rtn val="all"/>
                </p:endSync>
                <p:childTnLst>
                  <p:par>
                    <p:cTn id="38" fill="hold">
                      <p:stCondLst>
                        <p:cond delay="0"/>
                      </p:stCondLst>
                      <p:childTnLst>
                        <p:par>
                          <p:cTn id="39" fill="hold">
                            <p:stCondLst>
                              <p:cond delay="0"/>
                            </p:stCondLst>
                            <p:childTnLst>
                              <p:par>
                                <p:cTn id="40" presetID="2" presetClass="mediacall" presetSubtype="0" fill="hold" nodeType="clickEffect">
                                  <p:stCondLst>
                                    <p:cond delay="0"/>
                                  </p:stCondLst>
                                  <p:childTnLst>
                                    <p:cmd type="call" cmd="togglePause">
                                      <p:cBhvr>
                                        <p:cTn id="41"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2760D-BC2F-B65F-0D6D-7EEF830919CD}"/>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17D62BCD-9227-6D76-30D2-B69577F512AB}"/>
              </a:ext>
            </a:extLst>
          </p:cNvPr>
          <p:cNvSpPr/>
          <p:nvPr/>
        </p:nvSpPr>
        <p:spPr>
          <a:xfrm>
            <a:off x="387307" y="0"/>
            <a:ext cx="7573804" cy="1401842"/>
          </a:xfrm>
          <a:prstGeom prst="rect">
            <a:avLst/>
          </a:prstGeom>
          <a:noFill/>
          <a:ln/>
        </p:spPr>
        <p:txBody>
          <a:bodyPr wrap="square" lIns="0" tIns="0" rIns="0" bIns="0" rtlCol="0" anchor="t"/>
          <a:lstStyle/>
          <a:p>
            <a:pPr algn="l">
              <a:lnSpc>
                <a:spcPts val="5500"/>
              </a:lnSpc>
            </a:pPr>
            <a:r>
              <a:rPr lang="en-US" b="1" dirty="0">
                <a:solidFill>
                  <a:srgbClr val="FFFFFF"/>
                </a:solidFill>
                <a:latin typeface="Fraunces Medium" pitchFamily="34" charset="0"/>
                <a:ea typeface="Fraunces Medium" pitchFamily="34" charset="-122"/>
                <a:cs typeface="Fraunces Medium" pitchFamily="34" charset="-120"/>
              </a:rPr>
              <a:t>HOW THE ASTROMETRY API WORKS — STEP BY STEP</a:t>
            </a:r>
          </a:p>
          <a:p>
            <a:pPr algn="l">
              <a:lnSpc>
                <a:spcPts val="5500"/>
              </a:lnSpc>
            </a:pPr>
            <a:r>
              <a:rPr lang="en-US" dirty="0">
                <a:solidFill>
                  <a:srgbClr val="FFFFFF"/>
                </a:solidFill>
                <a:latin typeface="Fraunces Medium" pitchFamily="34" charset="0"/>
                <a:ea typeface="Fraunces Medium" pitchFamily="34" charset="-122"/>
                <a:cs typeface="Fraunces Medium" pitchFamily="34" charset="-120"/>
              </a:rPr>
              <a:t>When you upload a raw sky image (e.g., .jpg, .</a:t>
            </a:r>
            <a:r>
              <a:rPr lang="en-US" dirty="0" err="1">
                <a:solidFill>
                  <a:srgbClr val="FFFFFF"/>
                </a:solidFill>
                <a:latin typeface="Fraunces Medium" pitchFamily="34" charset="0"/>
                <a:ea typeface="Fraunces Medium" pitchFamily="34" charset="-122"/>
                <a:cs typeface="Fraunces Medium" pitchFamily="34" charset="-120"/>
              </a:rPr>
              <a:t>png</a:t>
            </a:r>
            <a:r>
              <a:rPr lang="en-US" dirty="0">
                <a:solidFill>
                  <a:srgbClr val="FFFFFF"/>
                </a:solidFill>
                <a:latin typeface="Fraunces Medium" pitchFamily="34" charset="0"/>
                <a:ea typeface="Fraunces Medium" pitchFamily="34" charset="-122"/>
                <a:cs typeface="Fraunces Medium" pitchFamily="34" charset="-120"/>
              </a:rPr>
              <a:t>, .fits), the API performs blind astrometric solving, meaning:</a:t>
            </a:r>
            <a:endParaRPr lang="en-US" dirty="0"/>
          </a:p>
        </p:txBody>
      </p:sp>
      <p:sp>
        <p:nvSpPr>
          <p:cNvPr id="2" name="תיבת טקסט 1">
            <a:extLst>
              <a:ext uri="{FF2B5EF4-FFF2-40B4-BE49-F238E27FC236}">
                <a16:creationId xmlns:a16="http://schemas.microsoft.com/office/drawing/2014/main" id="{5EE70C87-1C47-34FC-1F5B-D4C148C34DC2}"/>
              </a:ext>
            </a:extLst>
          </p:cNvPr>
          <p:cNvSpPr txBox="1"/>
          <p:nvPr/>
        </p:nvSpPr>
        <p:spPr>
          <a:xfrm>
            <a:off x="5486400" y="3017520"/>
            <a:ext cx="3056709" cy="1632857"/>
          </a:xfrm>
          <a:prstGeom prst="rect">
            <a:avLst/>
          </a:prstGeom>
          <a:noFill/>
        </p:spPr>
        <p:txBody>
          <a:bodyPr wrap="square" rtlCol="1">
            <a:spAutoFit/>
          </a:bodyPr>
          <a:lstStyle/>
          <a:p>
            <a:endParaRPr lang="he-IL" dirty="0"/>
          </a:p>
        </p:txBody>
      </p:sp>
      <p:pic>
        <p:nvPicPr>
          <p:cNvPr id="5" name="תמונה 4">
            <a:extLst>
              <a:ext uri="{FF2B5EF4-FFF2-40B4-BE49-F238E27FC236}">
                <a16:creationId xmlns:a16="http://schemas.microsoft.com/office/drawing/2014/main" id="{0DC76337-AC49-F2B2-0E5B-5DFE13A4C364}"/>
              </a:ext>
            </a:extLst>
          </p:cNvPr>
          <p:cNvPicPr>
            <a:picLocks noChangeAspect="1"/>
          </p:cNvPicPr>
          <p:nvPr/>
        </p:nvPicPr>
        <p:blipFill>
          <a:blip r:embed="rId5"/>
          <a:stretch>
            <a:fillRect/>
          </a:stretch>
        </p:blipFill>
        <p:spPr>
          <a:xfrm>
            <a:off x="387307" y="2541270"/>
            <a:ext cx="4923015" cy="1116330"/>
          </a:xfrm>
          <a:prstGeom prst="rect">
            <a:avLst/>
          </a:prstGeom>
        </p:spPr>
      </p:pic>
      <p:pic>
        <p:nvPicPr>
          <p:cNvPr id="7" name="תמונה 6">
            <a:extLst>
              <a:ext uri="{FF2B5EF4-FFF2-40B4-BE49-F238E27FC236}">
                <a16:creationId xmlns:a16="http://schemas.microsoft.com/office/drawing/2014/main" id="{2629E821-E042-FC80-627C-828A68824C50}"/>
              </a:ext>
            </a:extLst>
          </p:cNvPr>
          <p:cNvPicPr>
            <a:picLocks noChangeAspect="1"/>
          </p:cNvPicPr>
          <p:nvPr/>
        </p:nvPicPr>
        <p:blipFill>
          <a:blip r:embed="rId6"/>
          <a:stretch>
            <a:fillRect/>
          </a:stretch>
        </p:blipFill>
        <p:spPr>
          <a:xfrm>
            <a:off x="387307" y="3912324"/>
            <a:ext cx="6919313" cy="1208315"/>
          </a:xfrm>
          <a:prstGeom prst="rect">
            <a:avLst/>
          </a:prstGeom>
        </p:spPr>
      </p:pic>
      <p:pic>
        <p:nvPicPr>
          <p:cNvPr id="10" name="תמונה 9">
            <a:extLst>
              <a:ext uri="{FF2B5EF4-FFF2-40B4-BE49-F238E27FC236}">
                <a16:creationId xmlns:a16="http://schemas.microsoft.com/office/drawing/2014/main" id="{A0D19610-ACD5-B4ED-ABD1-911B7E89BDA5}"/>
              </a:ext>
            </a:extLst>
          </p:cNvPr>
          <p:cNvPicPr>
            <a:picLocks noChangeAspect="1"/>
          </p:cNvPicPr>
          <p:nvPr/>
        </p:nvPicPr>
        <p:blipFill>
          <a:blip r:embed="rId7"/>
          <a:stretch>
            <a:fillRect/>
          </a:stretch>
        </p:blipFill>
        <p:spPr>
          <a:xfrm>
            <a:off x="387306" y="5372505"/>
            <a:ext cx="6866725" cy="1524684"/>
          </a:xfrm>
          <a:prstGeom prst="rect">
            <a:avLst/>
          </a:prstGeom>
        </p:spPr>
      </p:pic>
      <p:pic>
        <p:nvPicPr>
          <p:cNvPr id="14" name="תמונה 13">
            <a:extLst>
              <a:ext uri="{FF2B5EF4-FFF2-40B4-BE49-F238E27FC236}">
                <a16:creationId xmlns:a16="http://schemas.microsoft.com/office/drawing/2014/main" id="{7D7525BB-78C5-EADA-7B8D-A8C6629022A6}"/>
              </a:ext>
            </a:extLst>
          </p:cNvPr>
          <p:cNvPicPr>
            <a:picLocks noChangeAspect="1"/>
          </p:cNvPicPr>
          <p:nvPr/>
        </p:nvPicPr>
        <p:blipFill>
          <a:blip r:embed="rId8"/>
          <a:stretch>
            <a:fillRect/>
          </a:stretch>
        </p:blipFill>
        <p:spPr>
          <a:xfrm>
            <a:off x="7793555" y="2529702"/>
            <a:ext cx="6769873" cy="2185989"/>
          </a:xfrm>
          <a:prstGeom prst="rect">
            <a:avLst/>
          </a:prstGeom>
        </p:spPr>
      </p:pic>
      <p:pic>
        <p:nvPicPr>
          <p:cNvPr id="16" name="תמונה 15">
            <a:extLst>
              <a:ext uri="{FF2B5EF4-FFF2-40B4-BE49-F238E27FC236}">
                <a16:creationId xmlns:a16="http://schemas.microsoft.com/office/drawing/2014/main" id="{CCF9E2EA-31E3-B308-A5E3-B50BF732E8CB}"/>
              </a:ext>
            </a:extLst>
          </p:cNvPr>
          <p:cNvPicPr>
            <a:picLocks noChangeAspect="1"/>
          </p:cNvPicPr>
          <p:nvPr/>
        </p:nvPicPr>
        <p:blipFill>
          <a:blip r:embed="rId9"/>
          <a:stretch>
            <a:fillRect/>
          </a:stretch>
        </p:blipFill>
        <p:spPr>
          <a:xfrm>
            <a:off x="7793555" y="4964999"/>
            <a:ext cx="4420215" cy="1932190"/>
          </a:xfrm>
          <a:prstGeom prst="rect">
            <a:avLst/>
          </a:prstGeom>
        </p:spPr>
      </p:pic>
      <p:pic>
        <p:nvPicPr>
          <p:cNvPr id="17" name="splash_loading_logo">
            <a:hlinkClick r:id="" action="ppaction://media"/>
            <a:extLst>
              <a:ext uri="{FF2B5EF4-FFF2-40B4-BE49-F238E27FC236}">
                <a16:creationId xmlns:a16="http://schemas.microsoft.com/office/drawing/2014/main" id="{25641FF9-80BC-7B40-E164-3655E191551E}"/>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10246993" y="224671"/>
            <a:ext cx="1703884" cy="1703884"/>
          </a:xfrm>
          <a:prstGeom prst="ellipse">
            <a:avLst/>
          </a:prstGeom>
        </p:spPr>
      </p:pic>
      <p:pic>
        <p:nvPicPr>
          <p:cNvPr id="6" name="תמונה 5">
            <a:extLst>
              <a:ext uri="{FF2B5EF4-FFF2-40B4-BE49-F238E27FC236}">
                <a16:creationId xmlns:a16="http://schemas.microsoft.com/office/drawing/2014/main" id="{0F3C7B8C-EC08-B96A-3CA4-C78D031C583B}"/>
              </a:ext>
            </a:extLst>
          </p:cNvPr>
          <p:cNvPicPr>
            <a:picLocks noChangeAspect="1"/>
          </p:cNvPicPr>
          <p:nvPr/>
        </p:nvPicPr>
        <p:blipFill>
          <a:blip r:embed="rId11"/>
          <a:stretch>
            <a:fillRect/>
          </a:stretch>
        </p:blipFill>
        <p:spPr>
          <a:xfrm>
            <a:off x="6649402" y="224671"/>
            <a:ext cx="1514475" cy="476250"/>
          </a:xfrm>
          <a:prstGeom prst="rect">
            <a:avLst/>
          </a:prstGeom>
        </p:spPr>
      </p:pic>
    </p:spTree>
    <p:extLst>
      <p:ext uri="{BB962C8B-B14F-4D97-AF65-F5344CB8AC3E}">
        <p14:creationId xmlns:p14="http://schemas.microsoft.com/office/powerpoint/2010/main" val="122772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42"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7"/>
                                        </p:tgtEl>
                                      </p:cBhvr>
                                    </p:cmd>
                                  </p:childTnLst>
                                </p:cTn>
                              </p:par>
                            </p:childTnLst>
                          </p:cTn>
                        </p:par>
                      </p:childTnLst>
                    </p:cTn>
                  </p:par>
                </p:childTnLst>
              </p:cTn>
              <p:nextCondLst>
                <p:cond evt="onClick" delay="0">
                  <p:tgtEl>
                    <p:spTgt spid="17"/>
                  </p:tgtEl>
                </p:cond>
              </p:nextCondLst>
            </p:seq>
            <p:video>
              <p:cMediaNode vol="80000">
                <p:cTn id="12" repeatCount="indefinite" fill="remove" display="0">
                  <p:stCondLst>
                    <p:cond delay="indefinite"/>
                  </p:stCondLst>
                </p:cTn>
                <p:tgtEl>
                  <p:spTgt spid="17"/>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2713" y="765572"/>
            <a:ext cx="10078641" cy="672108"/>
          </a:xfrm>
          <a:prstGeom prst="rect">
            <a:avLst/>
          </a:prstGeom>
          <a:noFill/>
          <a:ln/>
        </p:spPr>
        <p:txBody>
          <a:bodyPr wrap="none" lIns="0" tIns="0" rIns="0" bIns="0" rtlCol="0" anchor="t"/>
          <a:lstStyle/>
          <a:p>
            <a:pPr marL="0" indent="0" algn="l">
              <a:lnSpc>
                <a:spcPts val="5250"/>
              </a:lnSpc>
              <a:buNone/>
            </a:pPr>
            <a:r>
              <a:rPr lang="en-US" sz="4200" dirty="0">
                <a:solidFill>
                  <a:srgbClr val="FFFFFF"/>
                </a:solidFill>
                <a:latin typeface="Fraunces Medium" pitchFamily="34" charset="0"/>
                <a:ea typeface="Fraunces Medium" pitchFamily="34" charset="-122"/>
                <a:cs typeface="Fraunces Medium" pitchFamily="34" charset="-120"/>
              </a:rPr>
              <a:t>Star Identification: Naming the Cosmos</a:t>
            </a:r>
            <a:endParaRPr lang="en-US" sz="4200" dirty="0"/>
          </a:p>
        </p:txBody>
      </p:sp>
      <p:sp>
        <p:nvSpPr>
          <p:cNvPr id="3" name="Shape 1"/>
          <p:cNvSpPr/>
          <p:nvPr/>
        </p:nvSpPr>
        <p:spPr>
          <a:xfrm>
            <a:off x="752713" y="1867733"/>
            <a:ext cx="483870" cy="483870"/>
          </a:xfrm>
          <a:prstGeom prst="roundRect">
            <a:avLst>
              <a:gd name="adj" fmla="val 18669"/>
            </a:avLst>
          </a:prstGeom>
          <a:solidFill>
            <a:srgbClr val="283157"/>
          </a:solidFill>
          <a:ln w="7620">
            <a:solidFill>
              <a:srgbClr val="414A70"/>
            </a:solidFill>
            <a:prstDash val="solid"/>
          </a:ln>
        </p:spPr>
        <p:txBody>
          <a:bodyPr/>
          <a:lstStyle/>
          <a:p>
            <a:endParaRPr lang="he-IL"/>
          </a:p>
        </p:txBody>
      </p:sp>
      <p:pic>
        <p:nvPicPr>
          <p:cNvPr id="4" name="Image 0" descr="preencoded.png"/>
          <p:cNvPicPr>
            <a:picLocks noChangeAspect="1"/>
          </p:cNvPicPr>
          <p:nvPr/>
        </p:nvPicPr>
        <p:blipFill>
          <a:blip r:embed="rId3"/>
          <a:stretch>
            <a:fillRect/>
          </a:stretch>
        </p:blipFill>
        <p:spPr>
          <a:xfrm>
            <a:off x="833378" y="1908036"/>
            <a:ext cx="322540" cy="403265"/>
          </a:xfrm>
          <a:prstGeom prst="rect">
            <a:avLst/>
          </a:prstGeom>
        </p:spPr>
      </p:pic>
      <p:sp>
        <p:nvSpPr>
          <p:cNvPr id="5" name="Text 2"/>
          <p:cNvSpPr/>
          <p:nvPr/>
        </p:nvSpPr>
        <p:spPr>
          <a:xfrm>
            <a:off x="1451610" y="1941552"/>
            <a:ext cx="3209092" cy="335994"/>
          </a:xfrm>
          <a:prstGeom prst="rect">
            <a:avLst/>
          </a:prstGeom>
          <a:noFill/>
          <a:ln/>
        </p:spPr>
        <p:txBody>
          <a:bodyPr wrap="none" lIns="0" tIns="0" rIns="0" bIns="0" rtlCol="0" anchor="t"/>
          <a:lstStyle/>
          <a:p>
            <a:pPr marL="0" indent="0" algn="l">
              <a:lnSpc>
                <a:spcPts val="2600"/>
              </a:lnSpc>
              <a:buNone/>
            </a:pPr>
            <a:r>
              <a:rPr lang="en-US" sz="2100" dirty="0">
                <a:solidFill>
                  <a:srgbClr val="EBECEF"/>
                </a:solidFill>
                <a:latin typeface="Fraunces Medium" pitchFamily="34" charset="0"/>
                <a:ea typeface="Fraunces Medium" pitchFamily="34" charset="-122"/>
                <a:cs typeface="Fraunces Medium" pitchFamily="34" charset="-120"/>
              </a:rPr>
              <a:t>SIMBAD Database Query</a:t>
            </a:r>
            <a:endParaRPr lang="en-US" sz="2100" dirty="0"/>
          </a:p>
        </p:txBody>
      </p:sp>
      <p:sp>
        <p:nvSpPr>
          <p:cNvPr id="6" name="Text 3"/>
          <p:cNvSpPr/>
          <p:nvPr/>
        </p:nvSpPr>
        <p:spPr>
          <a:xfrm>
            <a:off x="1451610" y="2406491"/>
            <a:ext cx="3496866" cy="3439716"/>
          </a:xfrm>
          <a:prstGeom prst="rect">
            <a:avLst/>
          </a:prstGeom>
          <a:noFill/>
          <a:ln/>
        </p:spPr>
        <p:txBody>
          <a:bodyPr wrap="square" lIns="0" tIns="0" rIns="0" bIns="0" rtlCol="0" anchor="t"/>
          <a:lstStyle/>
          <a:p>
            <a:pPr marL="0" indent="0" algn="l">
              <a:lnSpc>
                <a:spcPts val="2700"/>
              </a:lnSpc>
              <a:buNone/>
            </a:pPr>
            <a:r>
              <a:rPr lang="en-US" sz="1650" dirty="0">
                <a:solidFill>
                  <a:srgbClr val="EBECEF"/>
                </a:solidFill>
                <a:latin typeface="Epilogue" pitchFamily="34" charset="0"/>
                <a:ea typeface="Epilogue" pitchFamily="34" charset="-122"/>
                <a:cs typeface="Epilogue" pitchFamily="34" charset="-120"/>
              </a:rPr>
              <a:t>For each star's RA/DEC coordinates, StarSense queries the SIMBAD astronomical database. SIMBAD is a vast repository of information on celestial objects, allowing us to retrieve common names, catalog designations, and other relevant data for identified stars.</a:t>
            </a:r>
            <a:endParaRPr lang="en-US" sz="1650" dirty="0"/>
          </a:p>
        </p:txBody>
      </p:sp>
      <p:sp>
        <p:nvSpPr>
          <p:cNvPr id="7" name="Shape 4"/>
          <p:cNvSpPr/>
          <p:nvPr/>
        </p:nvSpPr>
        <p:spPr>
          <a:xfrm>
            <a:off x="5217319" y="1867733"/>
            <a:ext cx="483870" cy="483870"/>
          </a:xfrm>
          <a:prstGeom prst="roundRect">
            <a:avLst>
              <a:gd name="adj" fmla="val 18669"/>
            </a:avLst>
          </a:prstGeom>
          <a:solidFill>
            <a:srgbClr val="283157"/>
          </a:solidFill>
          <a:ln w="7620">
            <a:solidFill>
              <a:srgbClr val="414A70"/>
            </a:solidFill>
            <a:prstDash val="solid"/>
          </a:ln>
        </p:spPr>
        <p:txBody>
          <a:bodyPr/>
          <a:lstStyle/>
          <a:p>
            <a:endParaRPr lang="he-IL"/>
          </a:p>
        </p:txBody>
      </p:sp>
      <p:pic>
        <p:nvPicPr>
          <p:cNvPr id="8" name="Image 1" descr="preencoded.png"/>
          <p:cNvPicPr>
            <a:picLocks noChangeAspect="1"/>
          </p:cNvPicPr>
          <p:nvPr/>
        </p:nvPicPr>
        <p:blipFill>
          <a:blip r:embed="rId4"/>
          <a:stretch>
            <a:fillRect/>
          </a:stretch>
        </p:blipFill>
        <p:spPr>
          <a:xfrm>
            <a:off x="5297984" y="1908036"/>
            <a:ext cx="322540" cy="403265"/>
          </a:xfrm>
          <a:prstGeom prst="rect">
            <a:avLst/>
          </a:prstGeom>
        </p:spPr>
      </p:pic>
      <p:sp>
        <p:nvSpPr>
          <p:cNvPr id="9" name="Text 5"/>
          <p:cNvSpPr/>
          <p:nvPr/>
        </p:nvSpPr>
        <p:spPr>
          <a:xfrm>
            <a:off x="5916216" y="1941552"/>
            <a:ext cx="2719149" cy="335994"/>
          </a:xfrm>
          <a:prstGeom prst="rect">
            <a:avLst/>
          </a:prstGeom>
          <a:noFill/>
          <a:ln/>
        </p:spPr>
        <p:txBody>
          <a:bodyPr wrap="none" lIns="0" tIns="0" rIns="0" bIns="0" rtlCol="0" anchor="t"/>
          <a:lstStyle/>
          <a:p>
            <a:pPr marL="0" indent="0" algn="l">
              <a:lnSpc>
                <a:spcPts val="2600"/>
              </a:lnSpc>
              <a:buNone/>
            </a:pPr>
            <a:r>
              <a:rPr lang="en-US" sz="2100" dirty="0">
                <a:solidFill>
                  <a:srgbClr val="EBECEF"/>
                </a:solidFill>
                <a:latin typeface="Fraunces Medium" pitchFamily="34" charset="0"/>
                <a:ea typeface="Fraunces Medium" pitchFamily="34" charset="-122"/>
                <a:cs typeface="Fraunces Medium" pitchFamily="34" charset="-120"/>
              </a:rPr>
              <a:t>Common Star Names</a:t>
            </a:r>
            <a:endParaRPr lang="en-US" sz="2100" dirty="0"/>
          </a:p>
        </p:txBody>
      </p:sp>
      <p:sp>
        <p:nvSpPr>
          <p:cNvPr id="10" name="Text 6"/>
          <p:cNvSpPr/>
          <p:nvPr/>
        </p:nvSpPr>
        <p:spPr>
          <a:xfrm>
            <a:off x="5916216" y="2406491"/>
            <a:ext cx="3496866" cy="2407801"/>
          </a:xfrm>
          <a:prstGeom prst="rect">
            <a:avLst/>
          </a:prstGeom>
          <a:noFill/>
          <a:ln/>
        </p:spPr>
        <p:txBody>
          <a:bodyPr wrap="square" lIns="0" tIns="0" rIns="0" bIns="0" rtlCol="0" anchor="t"/>
          <a:lstStyle/>
          <a:p>
            <a:pPr marL="0" indent="0" algn="l">
              <a:lnSpc>
                <a:spcPts val="2700"/>
              </a:lnSpc>
              <a:buNone/>
            </a:pPr>
            <a:r>
              <a:rPr lang="en-US" sz="1650" dirty="0">
                <a:solidFill>
                  <a:srgbClr val="EBECEF"/>
                </a:solidFill>
                <a:latin typeface="Epilogue" pitchFamily="34" charset="0"/>
                <a:ea typeface="Epilogue" pitchFamily="34" charset="-122"/>
                <a:cs typeface="Epilogue" pitchFamily="34" charset="-120"/>
              </a:rPr>
              <a:t>The system prioritizes fetching common star names like "BETELGEUSE" to make the output more human-readable and accessible, alongside official catalog identifiers like HD and HIP numbers.</a:t>
            </a:r>
            <a:endParaRPr lang="en-US" sz="1650" dirty="0"/>
          </a:p>
        </p:txBody>
      </p:sp>
      <p:sp>
        <p:nvSpPr>
          <p:cNvPr id="11" name="Shape 7"/>
          <p:cNvSpPr/>
          <p:nvPr/>
        </p:nvSpPr>
        <p:spPr>
          <a:xfrm>
            <a:off x="9681924" y="1867733"/>
            <a:ext cx="483870" cy="483870"/>
          </a:xfrm>
          <a:prstGeom prst="roundRect">
            <a:avLst>
              <a:gd name="adj" fmla="val 18669"/>
            </a:avLst>
          </a:prstGeom>
          <a:solidFill>
            <a:srgbClr val="283157"/>
          </a:solidFill>
          <a:ln w="7620">
            <a:solidFill>
              <a:srgbClr val="414A70"/>
            </a:solidFill>
            <a:prstDash val="solid"/>
          </a:ln>
        </p:spPr>
        <p:txBody>
          <a:bodyPr/>
          <a:lstStyle/>
          <a:p>
            <a:endParaRPr lang="he-IL"/>
          </a:p>
        </p:txBody>
      </p:sp>
      <p:pic>
        <p:nvPicPr>
          <p:cNvPr id="12" name="Image 2" descr="preencoded.png"/>
          <p:cNvPicPr>
            <a:picLocks noChangeAspect="1"/>
          </p:cNvPicPr>
          <p:nvPr/>
        </p:nvPicPr>
        <p:blipFill>
          <a:blip r:embed="rId5"/>
          <a:stretch>
            <a:fillRect/>
          </a:stretch>
        </p:blipFill>
        <p:spPr>
          <a:xfrm>
            <a:off x="9762589" y="1908036"/>
            <a:ext cx="322540" cy="403265"/>
          </a:xfrm>
          <a:prstGeom prst="rect">
            <a:avLst/>
          </a:prstGeom>
        </p:spPr>
      </p:pic>
      <p:sp>
        <p:nvSpPr>
          <p:cNvPr id="13" name="Text 8"/>
          <p:cNvSpPr/>
          <p:nvPr/>
        </p:nvSpPr>
        <p:spPr>
          <a:xfrm>
            <a:off x="10380821" y="1941552"/>
            <a:ext cx="2688431" cy="335994"/>
          </a:xfrm>
          <a:prstGeom prst="rect">
            <a:avLst/>
          </a:prstGeom>
          <a:noFill/>
          <a:ln/>
        </p:spPr>
        <p:txBody>
          <a:bodyPr wrap="none" lIns="0" tIns="0" rIns="0" bIns="0" rtlCol="0" anchor="t"/>
          <a:lstStyle/>
          <a:p>
            <a:pPr marL="0" indent="0" algn="l">
              <a:lnSpc>
                <a:spcPts val="2600"/>
              </a:lnSpc>
              <a:buNone/>
            </a:pPr>
            <a:r>
              <a:rPr lang="en-US" sz="2100" dirty="0">
                <a:solidFill>
                  <a:srgbClr val="EBECEF"/>
                </a:solidFill>
                <a:latin typeface="Fraunces Medium" pitchFamily="34" charset="0"/>
                <a:ea typeface="Fraunces Medium" pitchFamily="34" charset="-122"/>
                <a:cs typeface="Fraunces Medium" pitchFamily="34" charset="-120"/>
              </a:rPr>
              <a:t>Annotated Output</a:t>
            </a:r>
            <a:endParaRPr lang="en-US" sz="2100" dirty="0"/>
          </a:p>
        </p:txBody>
      </p:sp>
      <p:sp>
        <p:nvSpPr>
          <p:cNvPr id="14" name="Text 9"/>
          <p:cNvSpPr/>
          <p:nvPr/>
        </p:nvSpPr>
        <p:spPr>
          <a:xfrm>
            <a:off x="10380821" y="2406491"/>
            <a:ext cx="3496866" cy="2407801"/>
          </a:xfrm>
          <a:prstGeom prst="rect">
            <a:avLst/>
          </a:prstGeom>
          <a:noFill/>
          <a:ln/>
        </p:spPr>
        <p:txBody>
          <a:bodyPr wrap="square" lIns="0" tIns="0" rIns="0" bIns="0" rtlCol="0" anchor="t"/>
          <a:lstStyle/>
          <a:p>
            <a:pPr marL="0" indent="0" algn="l">
              <a:lnSpc>
                <a:spcPts val="2700"/>
              </a:lnSpc>
              <a:buNone/>
            </a:pPr>
            <a:r>
              <a:rPr lang="en-US" sz="1650" dirty="0">
                <a:solidFill>
                  <a:srgbClr val="EBECEF"/>
                </a:solidFill>
                <a:latin typeface="Epilogue" pitchFamily="34" charset="0"/>
                <a:ea typeface="Epilogue" pitchFamily="34" charset="-122"/>
                <a:cs typeface="Epilogue" pitchFamily="34" charset="-120"/>
              </a:rPr>
              <a:t>Each detected star in the image is annotated with its celestial coordinates (RA, DEC) and its resolved name. This information is then compiled and saved in a user-friendly .txt file for easy review and analysis.</a:t>
            </a:r>
            <a:endParaRPr lang="en-US" sz="1650" dirty="0"/>
          </a:p>
        </p:txBody>
      </p:sp>
      <p:sp>
        <p:nvSpPr>
          <p:cNvPr id="15" name="Text 10"/>
          <p:cNvSpPr/>
          <p:nvPr/>
        </p:nvSpPr>
        <p:spPr>
          <a:xfrm>
            <a:off x="752713" y="6088142"/>
            <a:ext cx="13124974" cy="1375886"/>
          </a:xfrm>
          <a:prstGeom prst="rect">
            <a:avLst/>
          </a:prstGeom>
          <a:noFill/>
          <a:ln/>
        </p:spPr>
        <p:txBody>
          <a:bodyPr wrap="square" lIns="0" tIns="0" rIns="0" bIns="0" rtlCol="0" anchor="t"/>
          <a:lstStyle/>
          <a:p>
            <a:pPr marL="0" indent="0" algn="l">
              <a:lnSpc>
                <a:spcPts val="2700"/>
              </a:lnSpc>
              <a:buNone/>
            </a:pPr>
            <a:r>
              <a:rPr lang="en-US" sz="1650" dirty="0">
                <a:solidFill>
                  <a:srgbClr val="EBECEF"/>
                </a:solidFill>
                <a:latin typeface="Epilogue" pitchFamily="34" charset="0"/>
                <a:ea typeface="Epilogue" pitchFamily="34" charset="-122"/>
                <a:cs typeface="Epilogue" pitchFamily="34" charset="-120"/>
              </a:rPr>
              <a:t>Once celestial coordinates are established, the system focuses on identifying the stars. By querying the SIMBAD database, we can associate each set of coordinates with known celestial objects, providing not just their precise location but also their familiar names. This detailed annotation enhances the utility of the processed images for both scientific and educational purposes.</a:t>
            </a:r>
            <a:endParaRPr lang="en-US" sz="16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06279" y="747117"/>
            <a:ext cx="12730282" cy="630674"/>
          </a:xfrm>
          <a:prstGeom prst="rect">
            <a:avLst/>
          </a:prstGeom>
          <a:noFill/>
          <a:ln/>
        </p:spPr>
        <p:txBody>
          <a:bodyPr wrap="none" lIns="0" tIns="0" rIns="0" bIns="0" rtlCol="0" anchor="t"/>
          <a:lstStyle/>
          <a:p>
            <a:pPr marL="0" indent="0" algn="l">
              <a:lnSpc>
                <a:spcPts val="4950"/>
              </a:lnSpc>
              <a:buNone/>
            </a:pPr>
            <a:r>
              <a:rPr lang="en-US" sz="3950" dirty="0">
                <a:solidFill>
                  <a:srgbClr val="FFFFFF"/>
                </a:solidFill>
                <a:latin typeface="Fraunces Medium" pitchFamily="34" charset="0"/>
                <a:ea typeface="Fraunces Medium" pitchFamily="34" charset="-122"/>
                <a:cs typeface="Fraunces Medium" pitchFamily="34" charset="-120"/>
              </a:rPr>
              <a:t>The Flask Web Server: Enabling Seamless Interaction</a:t>
            </a:r>
            <a:endParaRPr lang="en-US" sz="3950" dirty="0"/>
          </a:p>
        </p:txBody>
      </p:sp>
      <p:pic>
        <p:nvPicPr>
          <p:cNvPr id="3" name="Image 0" descr="preencoded.png"/>
          <p:cNvPicPr>
            <a:picLocks noChangeAspect="1"/>
          </p:cNvPicPr>
          <p:nvPr/>
        </p:nvPicPr>
        <p:blipFill>
          <a:blip r:embed="rId3"/>
          <a:stretch>
            <a:fillRect/>
          </a:stretch>
        </p:blipFill>
        <p:spPr>
          <a:xfrm>
            <a:off x="706279" y="1781413"/>
            <a:ext cx="1009055" cy="1485781"/>
          </a:xfrm>
          <a:prstGeom prst="rect">
            <a:avLst/>
          </a:prstGeom>
        </p:spPr>
      </p:pic>
      <p:sp>
        <p:nvSpPr>
          <p:cNvPr id="4" name="Text 1"/>
          <p:cNvSpPr/>
          <p:nvPr/>
        </p:nvSpPr>
        <p:spPr>
          <a:xfrm>
            <a:off x="2017990" y="1983224"/>
            <a:ext cx="2522696" cy="315278"/>
          </a:xfrm>
          <a:prstGeom prst="rect">
            <a:avLst/>
          </a:prstGeom>
          <a:noFill/>
          <a:ln/>
        </p:spPr>
        <p:txBody>
          <a:bodyPr wrap="none" lIns="0" tIns="0" rIns="0" bIns="0" rtlCol="0" anchor="t"/>
          <a:lstStyle/>
          <a:p>
            <a:pPr marL="0" indent="0" algn="l">
              <a:lnSpc>
                <a:spcPts val="2450"/>
              </a:lnSpc>
              <a:buNone/>
            </a:pPr>
            <a:r>
              <a:rPr lang="en-US" sz="1950" dirty="0">
                <a:solidFill>
                  <a:srgbClr val="EBECEF"/>
                </a:solidFill>
                <a:latin typeface="Fraunces Medium" pitchFamily="34" charset="0"/>
                <a:ea typeface="Fraunces Medium" pitchFamily="34" charset="-122"/>
                <a:cs typeface="Fraunces Medium" pitchFamily="34" charset="-120"/>
              </a:rPr>
              <a:t>Server Setup</a:t>
            </a:r>
            <a:endParaRPr lang="en-US" sz="1950" dirty="0"/>
          </a:p>
        </p:txBody>
      </p:sp>
      <p:sp>
        <p:nvSpPr>
          <p:cNvPr id="5" name="Text 2"/>
          <p:cNvSpPr/>
          <p:nvPr/>
        </p:nvSpPr>
        <p:spPr>
          <a:xfrm>
            <a:off x="2017990" y="2419588"/>
            <a:ext cx="11906131" cy="645795"/>
          </a:xfrm>
          <a:prstGeom prst="rect">
            <a:avLst/>
          </a:prstGeom>
          <a:noFill/>
          <a:ln/>
        </p:spPr>
        <p:txBody>
          <a:bodyPr wrap="square" lIns="0" tIns="0" rIns="0" bIns="0" rtlCol="0" anchor="t"/>
          <a:lstStyle/>
          <a:p>
            <a:pPr marL="0" indent="0" algn="l">
              <a:lnSpc>
                <a:spcPts val="2500"/>
              </a:lnSpc>
              <a:buNone/>
            </a:pPr>
            <a:r>
              <a:rPr lang="en-US" sz="1550" dirty="0">
                <a:solidFill>
                  <a:srgbClr val="EBECEF"/>
                </a:solidFill>
                <a:latin typeface="Epilogue" pitchFamily="34" charset="0"/>
                <a:ea typeface="Epilogue" pitchFamily="34" charset="-122"/>
                <a:cs typeface="Epilogue" pitchFamily="34" charset="-120"/>
              </a:rPr>
              <a:t>The project includes a Flask web server, a Python program designed to handle HTTP requests from clients, enabling dynamic interaction.</a:t>
            </a:r>
            <a:endParaRPr lang="en-US" sz="1550" dirty="0"/>
          </a:p>
        </p:txBody>
      </p:sp>
      <p:pic>
        <p:nvPicPr>
          <p:cNvPr id="6" name="Image 1" descr="preencoded.png"/>
          <p:cNvPicPr>
            <a:picLocks noChangeAspect="1"/>
          </p:cNvPicPr>
          <p:nvPr/>
        </p:nvPicPr>
        <p:blipFill>
          <a:blip r:embed="rId4"/>
          <a:stretch>
            <a:fillRect/>
          </a:stretch>
        </p:blipFill>
        <p:spPr>
          <a:xfrm>
            <a:off x="706279" y="3267194"/>
            <a:ext cx="1009055" cy="1210866"/>
          </a:xfrm>
          <a:prstGeom prst="rect">
            <a:avLst/>
          </a:prstGeom>
        </p:spPr>
      </p:pic>
      <p:sp>
        <p:nvSpPr>
          <p:cNvPr id="7" name="Text 3"/>
          <p:cNvSpPr/>
          <p:nvPr/>
        </p:nvSpPr>
        <p:spPr>
          <a:xfrm>
            <a:off x="2017990" y="3469005"/>
            <a:ext cx="2842855" cy="315278"/>
          </a:xfrm>
          <a:prstGeom prst="rect">
            <a:avLst/>
          </a:prstGeom>
          <a:noFill/>
          <a:ln/>
        </p:spPr>
        <p:txBody>
          <a:bodyPr wrap="none" lIns="0" tIns="0" rIns="0" bIns="0" rtlCol="0" anchor="t"/>
          <a:lstStyle/>
          <a:p>
            <a:pPr marL="0" indent="0" algn="l">
              <a:lnSpc>
                <a:spcPts val="2450"/>
              </a:lnSpc>
              <a:buNone/>
            </a:pPr>
            <a:r>
              <a:rPr lang="en-US" sz="1950" dirty="0">
                <a:solidFill>
                  <a:srgbClr val="EBECEF"/>
                </a:solidFill>
                <a:latin typeface="Fraunces Medium" pitchFamily="34" charset="0"/>
                <a:ea typeface="Fraunces Medium" pitchFamily="34" charset="-122"/>
                <a:cs typeface="Fraunces Medium" pitchFamily="34" charset="-120"/>
              </a:rPr>
              <a:t>Image Upload Endpoint</a:t>
            </a:r>
            <a:endParaRPr lang="en-US" sz="1950" dirty="0"/>
          </a:p>
        </p:txBody>
      </p:sp>
      <p:sp>
        <p:nvSpPr>
          <p:cNvPr id="8" name="Text 4"/>
          <p:cNvSpPr/>
          <p:nvPr/>
        </p:nvSpPr>
        <p:spPr>
          <a:xfrm>
            <a:off x="2017990" y="3905369"/>
            <a:ext cx="11906131" cy="345758"/>
          </a:xfrm>
          <a:prstGeom prst="rect">
            <a:avLst/>
          </a:prstGeom>
          <a:noFill/>
          <a:ln/>
        </p:spPr>
        <p:txBody>
          <a:bodyPr wrap="none" lIns="0" tIns="0" rIns="0" bIns="0" rtlCol="0" anchor="t"/>
          <a:lstStyle/>
          <a:p>
            <a:pPr marL="0" indent="0" algn="l">
              <a:lnSpc>
                <a:spcPts val="2500"/>
              </a:lnSpc>
              <a:buNone/>
            </a:pPr>
            <a:r>
              <a:rPr lang="en-US" sz="1550" dirty="0">
                <a:solidFill>
                  <a:srgbClr val="EBECEF"/>
                </a:solidFill>
                <a:latin typeface="Epilogue" pitchFamily="34" charset="0"/>
                <a:ea typeface="Epilogue" pitchFamily="34" charset="-122"/>
                <a:cs typeface="Epilogue" pitchFamily="34" charset="-120"/>
              </a:rPr>
              <a:t>A dedicated </a:t>
            </a:r>
            <a:r>
              <a:rPr lang="en-US" sz="1550" dirty="0">
                <a:solidFill>
                  <a:srgbClr val="EBECEF"/>
                </a:solidFill>
                <a:highlight>
                  <a:srgbClr val="181E34"/>
                </a:highlight>
                <a:latin typeface="Consolas" pitchFamily="34" charset="0"/>
                <a:ea typeface="Consolas" pitchFamily="34" charset="-122"/>
                <a:cs typeface="Consolas" pitchFamily="34" charset="-120"/>
              </a:rPr>
              <a:t>/upload</a:t>
            </a:r>
            <a:r>
              <a:rPr lang="en-US" sz="1550" dirty="0">
                <a:solidFill>
                  <a:srgbClr val="EBECEF"/>
                </a:solidFill>
                <a:latin typeface="Epilogue" pitchFamily="34" charset="0"/>
                <a:ea typeface="Epilogue" pitchFamily="34" charset="-122"/>
                <a:cs typeface="Epilogue" pitchFamily="34" charset="-120"/>
              </a:rPr>
              <a:t> endpoint is established to receive HTTP POST requests containing astronomical images from users.</a:t>
            </a:r>
            <a:endParaRPr lang="en-US" sz="1550" dirty="0"/>
          </a:p>
        </p:txBody>
      </p:sp>
      <p:pic>
        <p:nvPicPr>
          <p:cNvPr id="9" name="Image 2" descr="preencoded.png"/>
          <p:cNvPicPr>
            <a:picLocks noChangeAspect="1"/>
          </p:cNvPicPr>
          <p:nvPr/>
        </p:nvPicPr>
        <p:blipFill>
          <a:blip r:embed="rId5"/>
          <a:stretch>
            <a:fillRect/>
          </a:stretch>
        </p:blipFill>
        <p:spPr>
          <a:xfrm>
            <a:off x="706279" y="4478060"/>
            <a:ext cx="1009055" cy="1485781"/>
          </a:xfrm>
          <a:prstGeom prst="rect">
            <a:avLst/>
          </a:prstGeom>
        </p:spPr>
      </p:pic>
      <p:sp>
        <p:nvSpPr>
          <p:cNvPr id="10" name="Text 5"/>
          <p:cNvSpPr/>
          <p:nvPr/>
        </p:nvSpPr>
        <p:spPr>
          <a:xfrm>
            <a:off x="2017990" y="4679871"/>
            <a:ext cx="2522696" cy="315278"/>
          </a:xfrm>
          <a:prstGeom prst="rect">
            <a:avLst/>
          </a:prstGeom>
          <a:noFill/>
          <a:ln/>
        </p:spPr>
        <p:txBody>
          <a:bodyPr wrap="none" lIns="0" tIns="0" rIns="0" bIns="0" rtlCol="0" anchor="t"/>
          <a:lstStyle/>
          <a:p>
            <a:pPr marL="0" indent="0" algn="l">
              <a:lnSpc>
                <a:spcPts val="2450"/>
              </a:lnSpc>
              <a:buNone/>
            </a:pPr>
            <a:r>
              <a:rPr lang="en-US" sz="1950" dirty="0">
                <a:solidFill>
                  <a:srgbClr val="EBECEF"/>
                </a:solidFill>
                <a:latin typeface="Fraunces Medium" pitchFamily="34" charset="0"/>
                <a:ea typeface="Fraunces Medium" pitchFamily="34" charset="-122"/>
                <a:cs typeface="Fraunces Medium" pitchFamily="34" charset="-120"/>
              </a:rPr>
              <a:t>JSON Response</a:t>
            </a:r>
            <a:endParaRPr lang="en-US" sz="1950" dirty="0"/>
          </a:p>
        </p:txBody>
      </p:sp>
      <p:sp>
        <p:nvSpPr>
          <p:cNvPr id="11" name="Text 6"/>
          <p:cNvSpPr/>
          <p:nvPr/>
        </p:nvSpPr>
        <p:spPr>
          <a:xfrm>
            <a:off x="2017990" y="5116235"/>
            <a:ext cx="11906131" cy="645795"/>
          </a:xfrm>
          <a:prstGeom prst="rect">
            <a:avLst/>
          </a:prstGeom>
          <a:noFill/>
          <a:ln/>
        </p:spPr>
        <p:txBody>
          <a:bodyPr wrap="square" lIns="0" tIns="0" rIns="0" bIns="0" rtlCol="0" anchor="t"/>
          <a:lstStyle/>
          <a:p>
            <a:pPr marL="0" indent="0" algn="l">
              <a:lnSpc>
                <a:spcPts val="2500"/>
              </a:lnSpc>
              <a:buNone/>
            </a:pPr>
            <a:r>
              <a:rPr lang="en-US" sz="1550" dirty="0">
                <a:solidFill>
                  <a:srgbClr val="EBECEF"/>
                </a:solidFill>
                <a:latin typeface="Epilogue" pitchFamily="34" charset="0"/>
                <a:ea typeface="Epilogue" pitchFamily="34" charset="-122"/>
                <a:cs typeface="Epilogue" pitchFamily="34" charset="-120"/>
              </a:rPr>
              <a:t>Upon successful processing, the server returns the annotated star data in a structured JSON format, making it easy for client applications to parse and utilize.</a:t>
            </a:r>
            <a:endParaRPr lang="en-US" sz="1550" dirty="0"/>
          </a:p>
        </p:txBody>
      </p:sp>
      <p:sp>
        <p:nvSpPr>
          <p:cNvPr id="12" name="Text 7"/>
          <p:cNvSpPr/>
          <p:nvPr/>
        </p:nvSpPr>
        <p:spPr>
          <a:xfrm>
            <a:off x="706279" y="6190774"/>
            <a:ext cx="13217843" cy="1291590"/>
          </a:xfrm>
          <a:prstGeom prst="rect">
            <a:avLst/>
          </a:prstGeom>
          <a:noFill/>
          <a:ln/>
        </p:spPr>
        <p:txBody>
          <a:bodyPr wrap="square" lIns="0" tIns="0" rIns="0" bIns="0" rtlCol="0" anchor="t"/>
          <a:lstStyle/>
          <a:p>
            <a:pPr marL="0" indent="0" algn="l">
              <a:lnSpc>
                <a:spcPts val="2500"/>
              </a:lnSpc>
              <a:buNone/>
            </a:pPr>
            <a:r>
              <a:rPr lang="en-US" sz="1550" dirty="0">
                <a:solidFill>
                  <a:srgbClr val="EBECEF"/>
                </a:solidFill>
                <a:latin typeface="Epilogue" pitchFamily="34" charset="0"/>
                <a:ea typeface="Epilogue" pitchFamily="34" charset="-122"/>
                <a:cs typeface="Epilogue" pitchFamily="34" charset="-120"/>
              </a:rPr>
              <a:t>The Flask web server is the backbone of our system, facilitating seamless interaction between users and the image processing pipeline. It acts as an API endpoint, allowing various client applications, such as web browsers or mobile apps, to upload astronomical images for analysis. The server handles all the heavy lifting, from initial image validation to returning detailed star information in an easily consumable JSON format.</a:t>
            </a:r>
            <a:endParaRPr lang="en-US" sz="15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590074" y="543282"/>
            <a:ext cx="7130772" cy="526852"/>
          </a:xfrm>
          <a:prstGeom prst="rect">
            <a:avLst/>
          </a:prstGeom>
          <a:noFill/>
          <a:ln/>
        </p:spPr>
        <p:txBody>
          <a:bodyPr wrap="none" lIns="0" tIns="0" rIns="0" bIns="0" rtlCol="0" anchor="t"/>
          <a:lstStyle/>
          <a:p>
            <a:pPr marL="0" indent="0" algn="l">
              <a:lnSpc>
                <a:spcPts val="4100"/>
              </a:lnSpc>
              <a:buNone/>
            </a:pPr>
            <a:r>
              <a:rPr lang="en-US" sz="3300" dirty="0">
                <a:solidFill>
                  <a:srgbClr val="FFFFFF"/>
                </a:solidFill>
                <a:latin typeface="Fraunces Medium" pitchFamily="34" charset="0"/>
                <a:ea typeface="Fraunces Medium" pitchFamily="34" charset="-122"/>
                <a:cs typeface="Fraunces Medium" pitchFamily="34" charset="-120"/>
              </a:rPr>
              <a:t>Key Takeaways &amp; Future Directions</a:t>
            </a:r>
            <a:endParaRPr lang="en-US" sz="3300" dirty="0"/>
          </a:p>
        </p:txBody>
      </p:sp>
      <p:sp>
        <p:nvSpPr>
          <p:cNvPr id="4" name="Text 1"/>
          <p:cNvSpPr/>
          <p:nvPr/>
        </p:nvSpPr>
        <p:spPr>
          <a:xfrm>
            <a:off x="590074" y="1407319"/>
            <a:ext cx="3855482" cy="556379"/>
          </a:xfrm>
          <a:prstGeom prst="rect">
            <a:avLst/>
          </a:prstGeom>
          <a:noFill/>
          <a:ln/>
        </p:spPr>
        <p:txBody>
          <a:bodyPr wrap="none" lIns="0" tIns="0" rIns="0" bIns="0" rtlCol="0" anchor="t"/>
          <a:lstStyle/>
          <a:p>
            <a:pPr marL="0" indent="0" algn="ctr">
              <a:lnSpc>
                <a:spcPts val="4350"/>
              </a:lnSpc>
              <a:buNone/>
            </a:pPr>
            <a:r>
              <a:rPr lang="en-US" sz="4350" dirty="0">
                <a:solidFill>
                  <a:srgbClr val="EBECEF"/>
                </a:solidFill>
                <a:latin typeface="Fraunces Medium" pitchFamily="34" charset="0"/>
                <a:ea typeface="Fraunces Medium" pitchFamily="34" charset="-122"/>
                <a:cs typeface="Fraunces Medium" pitchFamily="34" charset="-120"/>
              </a:rPr>
              <a:t>1</a:t>
            </a:r>
            <a:endParaRPr lang="en-US" sz="4350" dirty="0"/>
          </a:p>
        </p:txBody>
      </p:sp>
      <p:sp>
        <p:nvSpPr>
          <p:cNvPr id="5" name="Text 2"/>
          <p:cNvSpPr/>
          <p:nvPr/>
        </p:nvSpPr>
        <p:spPr>
          <a:xfrm>
            <a:off x="1463992" y="2174438"/>
            <a:ext cx="2107644" cy="263366"/>
          </a:xfrm>
          <a:prstGeom prst="rect">
            <a:avLst/>
          </a:prstGeom>
          <a:noFill/>
          <a:ln/>
        </p:spPr>
        <p:txBody>
          <a:bodyPr wrap="none" lIns="0" tIns="0" rIns="0" bIns="0" rtlCol="0" anchor="t"/>
          <a:lstStyle/>
          <a:p>
            <a:pPr marL="0" indent="0" algn="ctr">
              <a:lnSpc>
                <a:spcPts val="2050"/>
              </a:lnSpc>
              <a:buNone/>
            </a:pPr>
            <a:r>
              <a:rPr lang="en-US" sz="1650" dirty="0">
                <a:solidFill>
                  <a:srgbClr val="EBECEF"/>
                </a:solidFill>
                <a:latin typeface="Fraunces Medium" pitchFamily="34" charset="0"/>
                <a:ea typeface="Fraunces Medium" pitchFamily="34" charset="-122"/>
                <a:cs typeface="Fraunces Medium" pitchFamily="34" charset="-120"/>
              </a:rPr>
              <a:t>Automated Analysis</a:t>
            </a:r>
            <a:endParaRPr lang="en-US" sz="1650" dirty="0"/>
          </a:p>
        </p:txBody>
      </p:sp>
      <p:sp>
        <p:nvSpPr>
          <p:cNvPr id="6" name="Text 3"/>
          <p:cNvSpPr/>
          <p:nvPr/>
        </p:nvSpPr>
        <p:spPr>
          <a:xfrm>
            <a:off x="590074" y="2538889"/>
            <a:ext cx="3855482" cy="539353"/>
          </a:xfrm>
          <a:prstGeom prst="rect">
            <a:avLst/>
          </a:prstGeom>
          <a:noFill/>
          <a:ln/>
        </p:spPr>
        <p:txBody>
          <a:bodyPr wrap="square" lIns="0" tIns="0" rIns="0" bIns="0" rtlCol="0" anchor="t"/>
          <a:lstStyle/>
          <a:p>
            <a:pPr marL="0" indent="0" algn="ctr">
              <a:lnSpc>
                <a:spcPts val="2100"/>
              </a:lnSpc>
              <a:buNone/>
            </a:pPr>
            <a:r>
              <a:rPr lang="en-US" sz="1300" dirty="0">
                <a:solidFill>
                  <a:srgbClr val="EBECEF"/>
                </a:solidFill>
                <a:latin typeface="Epilogue" pitchFamily="34" charset="0"/>
                <a:ea typeface="Epilogue" pitchFamily="34" charset="-122"/>
                <a:cs typeface="Epilogue" pitchFamily="34" charset="-120"/>
              </a:rPr>
              <a:t>StarSense automates the complex process of identifying stars in astronomical images.</a:t>
            </a:r>
            <a:endParaRPr lang="en-US" sz="1300" dirty="0"/>
          </a:p>
        </p:txBody>
      </p:sp>
      <p:sp>
        <p:nvSpPr>
          <p:cNvPr id="7" name="Text 4"/>
          <p:cNvSpPr/>
          <p:nvPr/>
        </p:nvSpPr>
        <p:spPr>
          <a:xfrm>
            <a:off x="4698444" y="1407319"/>
            <a:ext cx="3855482" cy="556379"/>
          </a:xfrm>
          <a:prstGeom prst="rect">
            <a:avLst/>
          </a:prstGeom>
          <a:noFill/>
          <a:ln/>
        </p:spPr>
        <p:txBody>
          <a:bodyPr wrap="none" lIns="0" tIns="0" rIns="0" bIns="0" rtlCol="0" anchor="t"/>
          <a:lstStyle/>
          <a:p>
            <a:pPr marL="0" indent="0" algn="ctr">
              <a:lnSpc>
                <a:spcPts val="4350"/>
              </a:lnSpc>
              <a:buNone/>
            </a:pPr>
            <a:r>
              <a:rPr lang="en-US" sz="4350" dirty="0">
                <a:solidFill>
                  <a:srgbClr val="EBECEF"/>
                </a:solidFill>
                <a:latin typeface="Fraunces Medium" pitchFamily="34" charset="0"/>
                <a:ea typeface="Fraunces Medium" pitchFamily="34" charset="-122"/>
                <a:cs typeface="Fraunces Medium" pitchFamily="34" charset="-120"/>
              </a:rPr>
              <a:t>2</a:t>
            </a:r>
            <a:endParaRPr lang="en-US" sz="4350" dirty="0"/>
          </a:p>
        </p:txBody>
      </p:sp>
      <p:sp>
        <p:nvSpPr>
          <p:cNvPr id="8" name="Text 5"/>
          <p:cNvSpPr/>
          <p:nvPr/>
        </p:nvSpPr>
        <p:spPr>
          <a:xfrm>
            <a:off x="5572363" y="2174438"/>
            <a:ext cx="2107644" cy="263366"/>
          </a:xfrm>
          <a:prstGeom prst="rect">
            <a:avLst/>
          </a:prstGeom>
          <a:noFill/>
          <a:ln/>
        </p:spPr>
        <p:txBody>
          <a:bodyPr wrap="none" lIns="0" tIns="0" rIns="0" bIns="0" rtlCol="0" anchor="t"/>
          <a:lstStyle/>
          <a:p>
            <a:pPr marL="0" indent="0" algn="ctr">
              <a:lnSpc>
                <a:spcPts val="2050"/>
              </a:lnSpc>
              <a:buNone/>
            </a:pPr>
            <a:r>
              <a:rPr lang="en-US" sz="1650" dirty="0">
                <a:solidFill>
                  <a:srgbClr val="EBECEF"/>
                </a:solidFill>
                <a:latin typeface="Fraunces Medium" pitchFamily="34" charset="0"/>
                <a:ea typeface="Fraunces Medium" pitchFamily="34" charset="-122"/>
                <a:cs typeface="Fraunces Medium" pitchFamily="34" charset="-120"/>
              </a:rPr>
              <a:t>Developer Utility</a:t>
            </a:r>
            <a:endParaRPr lang="en-US" sz="1650" dirty="0"/>
          </a:p>
        </p:txBody>
      </p:sp>
      <p:sp>
        <p:nvSpPr>
          <p:cNvPr id="9" name="Text 6"/>
          <p:cNvSpPr/>
          <p:nvPr/>
        </p:nvSpPr>
        <p:spPr>
          <a:xfrm>
            <a:off x="4698444" y="2538889"/>
            <a:ext cx="3855482" cy="809030"/>
          </a:xfrm>
          <a:prstGeom prst="rect">
            <a:avLst/>
          </a:prstGeom>
          <a:noFill/>
          <a:ln/>
        </p:spPr>
        <p:txBody>
          <a:bodyPr wrap="square" lIns="0" tIns="0" rIns="0" bIns="0" rtlCol="0" anchor="t"/>
          <a:lstStyle/>
          <a:p>
            <a:pPr marL="0" indent="0" algn="ctr">
              <a:lnSpc>
                <a:spcPts val="2100"/>
              </a:lnSpc>
              <a:buNone/>
            </a:pPr>
            <a:r>
              <a:rPr lang="en-US" sz="1300" dirty="0">
                <a:solidFill>
                  <a:srgbClr val="EBECEF"/>
                </a:solidFill>
                <a:latin typeface="Epilogue" pitchFamily="34" charset="0"/>
                <a:ea typeface="Epilogue" pitchFamily="34" charset="-122"/>
                <a:cs typeface="Epilogue" pitchFamily="34" charset="-120"/>
              </a:rPr>
              <a:t>Provides a robust API for developers to integrate astronomical image processing into their applications.</a:t>
            </a:r>
            <a:endParaRPr lang="en-US" sz="1300" dirty="0"/>
          </a:p>
        </p:txBody>
      </p:sp>
      <p:sp>
        <p:nvSpPr>
          <p:cNvPr id="10" name="Text 7"/>
          <p:cNvSpPr/>
          <p:nvPr/>
        </p:nvSpPr>
        <p:spPr>
          <a:xfrm>
            <a:off x="2644259" y="3937992"/>
            <a:ext cx="3855482" cy="556379"/>
          </a:xfrm>
          <a:prstGeom prst="rect">
            <a:avLst/>
          </a:prstGeom>
          <a:noFill/>
          <a:ln/>
        </p:spPr>
        <p:txBody>
          <a:bodyPr wrap="none" lIns="0" tIns="0" rIns="0" bIns="0" rtlCol="0" anchor="t"/>
          <a:lstStyle/>
          <a:p>
            <a:pPr marL="0" indent="0" algn="ctr">
              <a:lnSpc>
                <a:spcPts val="4350"/>
              </a:lnSpc>
              <a:buNone/>
            </a:pPr>
            <a:r>
              <a:rPr lang="en-US" sz="4350" dirty="0">
                <a:solidFill>
                  <a:srgbClr val="EBECEF"/>
                </a:solidFill>
                <a:latin typeface="Fraunces Medium" pitchFamily="34" charset="0"/>
                <a:ea typeface="Fraunces Medium" pitchFamily="34" charset="-122"/>
                <a:cs typeface="Fraunces Medium" pitchFamily="34" charset="-120"/>
              </a:rPr>
              <a:t>3</a:t>
            </a:r>
            <a:endParaRPr lang="en-US" sz="4350" dirty="0"/>
          </a:p>
        </p:txBody>
      </p:sp>
      <p:sp>
        <p:nvSpPr>
          <p:cNvPr id="11" name="Text 8"/>
          <p:cNvSpPr/>
          <p:nvPr/>
        </p:nvSpPr>
        <p:spPr>
          <a:xfrm>
            <a:off x="3518178" y="4705112"/>
            <a:ext cx="2107644" cy="263366"/>
          </a:xfrm>
          <a:prstGeom prst="rect">
            <a:avLst/>
          </a:prstGeom>
          <a:noFill/>
          <a:ln/>
        </p:spPr>
        <p:txBody>
          <a:bodyPr wrap="none" lIns="0" tIns="0" rIns="0" bIns="0" rtlCol="0" anchor="t"/>
          <a:lstStyle/>
          <a:p>
            <a:pPr marL="0" indent="0" algn="ctr">
              <a:lnSpc>
                <a:spcPts val="2050"/>
              </a:lnSpc>
              <a:buNone/>
            </a:pPr>
            <a:r>
              <a:rPr lang="en-US" sz="1650" dirty="0">
                <a:solidFill>
                  <a:srgbClr val="EBECEF"/>
                </a:solidFill>
                <a:latin typeface="Fraunces Medium" pitchFamily="34" charset="0"/>
                <a:ea typeface="Fraunces Medium" pitchFamily="34" charset="-122"/>
                <a:cs typeface="Fraunces Medium" pitchFamily="34" charset="-120"/>
              </a:rPr>
              <a:t>Enhanced Accuracy</a:t>
            </a:r>
            <a:endParaRPr lang="en-US" sz="1650" dirty="0"/>
          </a:p>
        </p:txBody>
      </p:sp>
      <p:sp>
        <p:nvSpPr>
          <p:cNvPr id="12" name="Text 9"/>
          <p:cNvSpPr/>
          <p:nvPr/>
        </p:nvSpPr>
        <p:spPr>
          <a:xfrm>
            <a:off x="2644259" y="5069562"/>
            <a:ext cx="3855482" cy="809030"/>
          </a:xfrm>
          <a:prstGeom prst="rect">
            <a:avLst/>
          </a:prstGeom>
          <a:noFill/>
          <a:ln/>
        </p:spPr>
        <p:txBody>
          <a:bodyPr wrap="square" lIns="0" tIns="0" rIns="0" bIns="0" rtlCol="0" anchor="t"/>
          <a:lstStyle/>
          <a:p>
            <a:pPr marL="0" indent="0" algn="ctr">
              <a:lnSpc>
                <a:spcPts val="2100"/>
              </a:lnSpc>
              <a:buNone/>
            </a:pPr>
            <a:r>
              <a:rPr lang="en-US" sz="1300" dirty="0">
                <a:solidFill>
                  <a:srgbClr val="EBECEF"/>
                </a:solidFill>
                <a:latin typeface="Epilogue" pitchFamily="34" charset="0"/>
                <a:ea typeface="Epilogue" pitchFamily="34" charset="-122"/>
                <a:cs typeface="Epilogue" pitchFamily="34" charset="-120"/>
              </a:rPr>
              <a:t>Leverages industry-standard tools like OpenCV and Astrometry.net for precise results.</a:t>
            </a:r>
            <a:endParaRPr lang="en-US" sz="1300" dirty="0"/>
          </a:p>
        </p:txBody>
      </p:sp>
      <p:sp>
        <p:nvSpPr>
          <p:cNvPr id="13" name="Text 10"/>
          <p:cNvSpPr/>
          <p:nvPr/>
        </p:nvSpPr>
        <p:spPr>
          <a:xfrm>
            <a:off x="590074" y="6068258"/>
            <a:ext cx="7963853" cy="1618059"/>
          </a:xfrm>
          <a:prstGeom prst="rect">
            <a:avLst/>
          </a:prstGeom>
          <a:noFill/>
          <a:ln/>
        </p:spPr>
        <p:txBody>
          <a:bodyPr wrap="square" lIns="0" tIns="0" rIns="0" bIns="0" rtlCol="0" anchor="t"/>
          <a:lstStyle/>
          <a:p>
            <a:pPr marL="0" indent="0" algn="l">
              <a:lnSpc>
                <a:spcPts val="2100"/>
              </a:lnSpc>
              <a:buNone/>
            </a:pPr>
            <a:r>
              <a:rPr lang="en-US" sz="1300" dirty="0">
                <a:solidFill>
                  <a:srgbClr val="EBECEF"/>
                </a:solidFill>
                <a:latin typeface="Epilogue" pitchFamily="34" charset="0"/>
                <a:ea typeface="Epilogue" pitchFamily="34" charset="-122"/>
                <a:cs typeface="Epilogue" pitchFamily="34" charset="-120"/>
              </a:rPr>
              <a:t>StarSense represents a significant step forward in automated astronomical image analysis, offering a powerful tool for developers and enthusiasts alike. The project's modular design, combining robust computer vision with external astronomical databases via a Flask server, ensures both accuracy and scalability. Future enhancements could include real-time processing, support for more image formats, and integration with additional astronomical data sources to further enrich the analysis capabilities.</a:t>
            </a:r>
            <a:endParaRPr lang="en-US" sz="13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C59E2-706F-DBC9-BD39-407F060CB9B1}"/>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25C9DF0A-D656-80BD-D89E-0111171FE282}"/>
              </a:ext>
            </a:extLst>
          </p:cNvPr>
          <p:cNvPicPr>
            <a:picLocks noChangeAspect="1"/>
          </p:cNvPicPr>
          <p:nvPr/>
        </p:nvPicPr>
        <p:blipFill>
          <a:blip r:embed="rId7"/>
          <a:stretch>
            <a:fillRect/>
          </a:stretch>
        </p:blipFill>
        <p:spPr>
          <a:xfrm>
            <a:off x="9144000" y="0"/>
            <a:ext cx="5486400" cy="8229600"/>
          </a:xfrm>
          <a:prstGeom prst="rect">
            <a:avLst/>
          </a:prstGeom>
        </p:spPr>
      </p:pic>
      <p:sp>
        <p:nvSpPr>
          <p:cNvPr id="4" name="Text 1">
            <a:extLst>
              <a:ext uri="{FF2B5EF4-FFF2-40B4-BE49-F238E27FC236}">
                <a16:creationId xmlns:a16="http://schemas.microsoft.com/office/drawing/2014/main" id="{75882A4A-60F5-3E00-C2E1-834502BD757C}"/>
              </a:ext>
            </a:extLst>
          </p:cNvPr>
          <p:cNvSpPr/>
          <p:nvPr/>
        </p:nvSpPr>
        <p:spPr>
          <a:xfrm>
            <a:off x="793790" y="2294573"/>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8" name="Text 5">
            <a:extLst>
              <a:ext uri="{FF2B5EF4-FFF2-40B4-BE49-F238E27FC236}">
                <a16:creationId xmlns:a16="http://schemas.microsoft.com/office/drawing/2014/main" id="{BFE21320-CACF-4046-52E3-F62CAC4F8405}"/>
              </a:ext>
            </a:extLst>
          </p:cNvPr>
          <p:cNvSpPr/>
          <p:nvPr/>
        </p:nvSpPr>
        <p:spPr>
          <a:xfrm>
            <a:off x="793790" y="4766786"/>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16" name="55aef744-f21b-4f52-9a19-e1bbbc5bc946">
            <a:hlinkClick r:id="" action="ppaction://media"/>
            <a:extLst>
              <a:ext uri="{FF2B5EF4-FFF2-40B4-BE49-F238E27FC236}">
                <a16:creationId xmlns:a16="http://schemas.microsoft.com/office/drawing/2014/main" id="{AEA92787-E71B-B4ED-FE3B-0CDB02E7915F}"/>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912638" y="4495184"/>
            <a:ext cx="2852482" cy="285248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תיבת טקסט 9">
            <a:extLst>
              <a:ext uri="{FF2B5EF4-FFF2-40B4-BE49-F238E27FC236}">
                <a16:creationId xmlns:a16="http://schemas.microsoft.com/office/drawing/2014/main" id="{CC37BB1E-D43F-7515-373E-92FA90016B31}"/>
              </a:ext>
            </a:extLst>
          </p:cNvPr>
          <p:cNvSpPr txBox="1"/>
          <p:nvPr/>
        </p:nvSpPr>
        <p:spPr>
          <a:xfrm>
            <a:off x="569742" y="881934"/>
            <a:ext cx="8004516" cy="2677656"/>
          </a:xfrm>
          <a:prstGeom prst="rect">
            <a:avLst/>
          </a:prstGeom>
          <a:noFill/>
        </p:spPr>
        <p:txBody>
          <a:bodyPr wrap="square" rtlCol="1">
            <a:spAutoFit/>
          </a:bodyPr>
          <a:lstStyle/>
          <a:p>
            <a:pPr algn="l"/>
            <a:r>
              <a:rPr lang="en-US" sz="2800" dirty="0">
                <a:solidFill>
                  <a:schemeClr val="bg1"/>
                </a:solidFill>
              </a:rPr>
              <a:t>About the system</a:t>
            </a:r>
          </a:p>
          <a:p>
            <a:pPr algn="l"/>
            <a:endParaRPr lang="en-US" sz="2800" dirty="0">
              <a:solidFill>
                <a:schemeClr val="bg1"/>
              </a:solidFill>
            </a:endParaRPr>
          </a:p>
          <a:p>
            <a:pPr algn="l"/>
            <a:r>
              <a:rPr lang="en-US" sz="2800" dirty="0">
                <a:solidFill>
                  <a:schemeClr val="bg1"/>
                </a:solidFill>
              </a:rPr>
              <a:t>Our project is to create an application that processes an input image and by using an astronomical catalog classifies the detected objects and returns an image with the names of the stars</a:t>
            </a:r>
            <a:endParaRPr lang="he-IL" sz="2800" dirty="0">
              <a:solidFill>
                <a:schemeClr val="bg1"/>
              </a:solidFill>
            </a:endParaRPr>
          </a:p>
        </p:txBody>
      </p:sp>
      <p:pic>
        <p:nvPicPr>
          <p:cNvPr id="11" name="splash_loading_logo">
            <a:hlinkClick r:id="" action="ppaction://media"/>
            <a:extLst>
              <a:ext uri="{FF2B5EF4-FFF2-40B4-BE49-F238E27FC236}">
                <a16:creationId xmlns:a16="http://schemas.microsoft.com/office/drawing/2014/main" id="{1C1D9D88-2B1C-FC48-FA5B-093144B23891}"/>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1490414" y="4495184"/>
            <a:ext cx="2852482" cy="2852482"/>
          </a:xfrm>
          <a:prstGeom prst="ellipse">
            <a:avLst/>
          </a:prstGeom>
        </p:spPr>
      </p:pic>
    </p:spTree>
    <p:extLst>
      <p:ext uri="{BB962C8B-B14F-4D97-AF65-F5344CB8AC3E}">
        <p14:creationId xmlns:p14="http://schemas.microsoft.com/office/powerpoint/2010/main" val="2912024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42" fill="hold"/>
                                        <p:tgtEl>
                                          <p:spTgt spid="16"/>
                                        </p:tgtEl>
                                      </p:cBhvr>
                                    </p:cmd>
                                  </p:childTnLst>
                                </p:cTn>
                              </p:par>
                            </p:childTnLst>
                          </p:cTn>
                        </p:par>
                        <p:par>
                          <p:cTn id="7" fill="hold">
                            <p:stCondLst>
                              <p:cond delay="4042"/>
                            </p:stCondLst>
                            <p:childTnLst>
                              <p:par>
                                <p:cTn id="8" presetID="1" presetClass="mediacall" presetSubtype="0" fill="hold" nodeType="afterEffect">
                                  <p:stCondLst>
                                    <p:cond delay="0"/>
                                  </p:stCondLst>
                                  <p:childTnLst>
                                    <p:cmd type="call" cmd="playFrom(0.0)">
                                      <p:cBhvr>
                                        <p:cTn id="9" dur="4042"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repeatCount="indefinite" fill="remove" display="0">
                  <p:stCondLst>
                    <p:cond delay="indefinite"/>
                  </p:stCondLst>
                </p:cTn>
                <p:tgtEl>
                  <p:spTgt spid="16"/>
                </p:tgtEl>
              </p:cMediaNode>
            </p:video>
            <p:seq concurrent="1" nextAc="seek">
              <p:cTn id="11" restart="whenNotActive" fill="hold" evtFilter="cancelBubble" nodeType="interactiveSeq">
                <p:stCondLst>
                  <p:cond evt="onClick" delay="0">
                    <p:tgtEl>
                      <p:spTgt spid="16"/>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6"/>
                                        </p:tgtEl>
                                      </p:cBhvr>
                                    </p:cmd>
                                  </p:childTnLst>
                                </p:cTn>
                              </p:par>
                            </p:childTnLst>
                          </p:cTn>
                        </p:par>
                      </p:childTnLst>
                    </p:cTn>
                  </p:par>
                </p:childTnLst>
              </p:cTn>
              <p:nextCondLst>
                <p:cond evt="onClick" delay="0">
                  <p:tgtEl>
                    <p:spTgt spid="16"/>
                  </p:tgtEl>
                </p:cond>
              </p:nextCondLst>
            </p:seq>
            <p:seq concurrent="1" nextAc="seek">
              <p:cTn id="16" restart="whenNotActive" fill="hold" evtFilter="cancelBubble" nodeType="interactiveSeq">
                <p:stCondLst>
                  <p:cond evt="onClick" delay="0">
                    <p:tgtEl>
                      <p:spTgt spid="11"/>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1"/>
                                        </p:tgtEl>
                                      </p:cBhvr>
                                    </p:cmd>
                                  </p:childTnLst>
                                </p:cTn>
                              </p:par>
                            </p:childTnLst>
                          </p:cTn>
                        </p:par>
                      </p:childTnLst>
                    </p:cTn>
                  </p:par>
                </p:childTnLst>
              </p:cTn>
              <p:nextCondLst>
                <p:cond evt="onClick" delay="0">
                  <p:tgtEl>
                    <p:spTgt spid="11"/>
                  </p:tgtEl>
                </p:cond>
              </p:nextCondLst>
            </p:seq>
            <p:video>
              <p:cMediaNode vol="80000">
                <p:cTn id="21" repeatCount="indefinite" fill="remove" display="0">
                  <p:stCondLst>
                    <p:cond delay="indefinite"/>
                  </p:stCondLst>
                </p:cTn>
                <p:tgtEl>
                  <p:spTgt spid="11"/>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88EA8A-AD65-493C-064C-3C0A450C7452}"/>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9DCDB618-291D-4558-A314-6566A6BDCD56}"/>
              </a:ext>
            </a:extLst>
          </p:cNvPr>
          <p:cNvPicPr>
            <a:picLocks noChangeAspect="1"/>
          </p:cNvPicPr>
          <p:nvPr/>
        </p:nvPicPr>
        <p:blipFill>
          <a:blip r:embed="rId5"/>
          <a:stretch>
            <a:fillRect/>
          </a:stretch>
        </p:blipFill>
        <p:spPr>
          <a:xfrm>
            <a:off x="9144000" y="0"/>
            <a:ext cx="5486400" cy="8229600"/>
          </a:xfrm>
          <a:prstGeom prst="rect">
            <a:avLst/>
          </a:prstGeom>
        </p:spPr>
      </p:pic>
      <p:sp>
        <p:nvSpPr>
          <p:cNvPr id="4" name="Text 1">
            <a:extLst>
              <a:ext uri="{FF2B5EF4-FFF2-40B4-BE49-F238E27FC236}">
                <a16:creationId xmlns:a16="http://schemas.microsoft.com/office/drawing/2014/main" id="{3BA86C4A-9B82-16CB-8C2D-DEC9FBB3D79B}"/>
              </a:ext>
            </a:extLst>
          </p:cNvPr>
          <p:cNvSpPr/>
          <p:nvPr/>
        </p:nvSpPr>
        <p:spPr>
          <a:xfrm>
            <a:off x="793790" y="2294573"/>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8" name="Text 5">
            <a:extLst>
              <a:ext uri="{FF2B5EF4-FFF2-40B4-BE49-F238E27FC236}">
                <a16:creationId xmlns:a16="http://schemas.microsoft.com/office/drawing/2014/main" id="{7E394189-CC38-3C49-436E-CDDE64A183B2}"/>
              </a:ext>
            </a:extLst>
          </p:cNvPr>
          <p:cNvSpPr/>
          <p:nvPr/>
        </p:nvSpPr>
        <p:spPr>
          <a:xfrm>
            <a:off x="793790" y="4766786"/>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17" name="splash_loading_logo">
            <a:hlinkClick r:id="" action="ppaction://media"/>
            <a:extLst>
              <a:ext uri="{FF2B5EF4-FFF2-40B4-BE49-F238E27FC236}">
                <a16:creationId xmlns:a16="http://schemas.microsoft.com/office/drawing/2014/main" id="{33B98392-C2C7-2716-D92C-B44EA8F5749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48228" y="6540221"/>
            <a:ext cx="1614889" cy="1614889"/>
          </a:xfrm>
          <a:prstGeom prst="ellipse">
            <a:avLst/>
          </a:prstGeom>
        </p:spPr>
      </p:pic>
      <p:sp>
        <p:nvSpPr>
          <p:cNvPr id="10" name="תיבת טקסט 9">
            <a:extLst>
              <a:ext uri="{FF2B5EF4-FFF2-40B4-BE49-F238E27FC236}">
                <a16:creationId xmlns:a16="http://schemas.microsoft.com/office/drawing/2014/main" id="{FCE13A68-EB28-1335-8927-453E4DC37A37}"/>
              </a:ext>
            </a:extLst>
          </p:cNvPr>
          <p:cNvSpPr txBox="1"/>
          <p:nvPr/>
        </p:nvSpPr>
        <p:spPr>
          <a:xfrm>
            <a:off x="569742" y="881934"/>
            <a:ext cx="8004516" cy="954107"/>
          </a:xfrm>
          <a:prstGeom prst="rect">
            <a:avLst/>
          </a:prstGeom>
          <a:noFill/>
        </p:spPr>
        <p:txBody>
          <a:bodyPr wrap="square" rtlCol="1">
            <a:spAutoFit/>
          </a:bodyPr>
          <a:lstStyle/>
          <a:p>
            <a:pPr algn="l"/>
            <a:r>
              <a:rPr lang="en-US" sz="2800" dirty="0">
                <a:solidFill>
                  <a:schemeClr val="bg1"/>
                </a:solidFill>
              </a:rPr>
              <a:t>Application building process</a:t>
            </a:r>
          </a:p>
          <a:p>
            <a:pPr algn="l"/>
            <a:endParaRPr lang="en-US" sz="2800" dirty="0">
              <a:solidFill>
                <a:schemeClr val="bg1"/>
              </a:solidFill>
            </a:endParaRPr>
          </a:p>
        </p:txBody>
      </p:sp>
      <p:sp>
        <p:nvSpPr>
          <p:cNvPr id="6" name="חץ: ימינה 5">
            <a:extLst>
              <a:ext uri="{FF2B5EF4-FFF2-40B4-BE49-F238E27FC236}">
                <a16:creationId xmlns:a16="http://schemas.microsoft.com/office/drawing/2014/main" id="{CBE0A3EB-7124-4E29-D697-BAF4349B782C}"/>
              </a:ext>
            </a:extLst>
          </p:cNvPr>
          <p:cNvSpPr/>
          <p:nvPr/>
        </p:nvSpPr>
        <p:spPr>
          <a:xfrm>
            <a:off x="793790" y="2294573"/>
            <a:ext cx="2188561" cy="13861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חץ: ימינה 6">
            <a:extLst>
              <a:ext uri="{FF2B5EF4-FFF2-40B4-BE49-F238E27FC236}">
                <a16:creationId xmlns:a16="http://schemas.microsoft.com/office/drawing/2014/main" id="{12FF7E06-DDAE-537B-E4BF-EA4CBCAB452D}"/>
              </a:ext>
            </a:extLst>
          </p:cNvPr>
          <p:cNvSpPr/>
          <p:nvPr/>
        </p:nvSpPr>
        <p:spPr>
          <a:xfrm>
            <a:off x="3552093" y="2357401"/>
            <a:ext cx="2188561" cy="13861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חץ: ימינה 8">
            <a:extLst>
              <a:ext uri="{FF2B5EF4-FFF2-40B4-BE49-F238E27FC236}">
                <a16:creationId xmlns:a16="http://schemas.microsoft.com/office/drawing/2014/main" id="{74FC277F-B73D-C063-557A-716B286A4200}"/>
              </a:ext>
            </a:extLst>
          </p:cNvPr>
          <p:cNvSpPr/>
          <p:nvPr/>
        </p:nvSpPr>
        <p:spPr>
          <a:xfrm>
            <a:off x="6220919" y="2416662"/>
            <a:ext cx="2188561" cy="13861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חץ: ימינה 11">
            <a:extLst>
              <a:ext uri="{FF2B5EF4-FFF2-40B4-BE49-F238E27FC236}">
                <a16:creationId xmlns:a16="http://schemas.microsoft.com/office/drawing/2014/main" id="{4B3B90A7-3F6B-8285-A1BE-2B1556F5D8DF}"/>
              </a:ext>
            </a:extLst>
          </p:cNvPr>
          <p:cNvSpPr/>
          <p:nvPr/>
        </p:nvSpPr>
        <p:spPr>
          <a:xfrm>
            <a:off x="782722" y="4371082"/>
            <a:ext cx="2188561" cy="13861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חץ: ימינה 12">
            <a:extLst>
              <a:ext uri="{FF2B5EF4-FFF2-40B4-BE49-F238E27FC236}">
                <a16:creationId xmlns:a16="http://schemas.microsoft.com/office/drawing/2014/main" id="{A74FA830-BD5A-54E1-A43D-25794476D01E}"/>
              </a:ext>
            </a:extLst>
          </p:cNvPr>
          <p:cNvSpPr/>
          <p:nvPr/>
        </p:nvSpPr>
        <p:spPr>
          <a:xfrm>
            <a:off x="3477734" y="4486056"/>
            <a:ext cx="2188561" cy="13861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חץ: ימינה 13">
            <a:extLst>
              <a:ext uri="{FF2B5EF4-FFF2-40B4-BE49-F238E27FC236}">
                <a16:creationId xmlns:a16="http://schemas.microsoft.com/office/drawing/2014/main" id="{1765CF37-B889-4965-38AB-5454C3FBC16D}"/>
              </a:ext>
            </a:extLst>
          </p:cNvPr>
          <p:cNvSpPr/>
          <p:nvPr/>
        </p:nvSpPr>
        <p:spPr>
          <a:xfrm>
            <a:off x="6278453" y="4507090"/>
            <a:ext cx="2188561" cy="13861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תיבת טקסט 14">
            <a:extLst>
              <a:ext uri="{FF2B5EF4-FFF2-40B4-BE49-F238E27FC236}">
                <a16:creationId xmlns:a16="http://schemas.microsoft.com/office/drawing/2014/main" id="{243669BD-A8F9-9775-CC68-8F5A748920AB}"/>
              </a:ext>
            </a:extLst>
          </p:cNvPr>
          <p:cNvSpPr txBox="1"/>
          <p:nvPr/>
        </p:nvSpPr>
        <p:spPr>
          <a:xfrm>
            <a:off x="148228" y="2800021"/>
            <a:ext cx="2004647" cy="461665"/>
          </a:xfrm>
          <a:prstGeom prst="rect">
            <a:avLst/>
          </a:prstGeom>
          <a:noFill/>
        </p:spPr>
        <p:txBody>
          <a:bodyPr wrap="square" rtlCol="1">
            <a:spAutoFit/>
          </a:bodyPr>
          <a:lstStyle/>
          <a:p>
            <a:r>
              <a:rPr lang="he-IL" sz="2400" dirty="0" err="1">
                <a:solidFill>
                  <a:schemeClr val="bg1"/>
                </a:solidFill>
              </a:rPr>
              <a:t>איפיון</a:t>
            </a:r>
            <a:endParaRPr lang="he-IL" dirty="0">
              <a:solidFill>
                <a:schemeClr val="bg1"/>
              </a:solidFill>
            </a:endParaRPr>
          </a:p>
        </p:txBody>
      </p:sp>
      <p:sp>
        <p:nvSpPr>
          <p:cNvPr id="18" name="תיבת טקסט 17">
            <a:extLst>
              <a:ext uri="{FF2B5EF4-FFF2-40B4-BE49-F238E27FC236}">
                <a16:creationId xmlns:a16="http://schemas.microsoft.com/office/drawing/2014/main" id="{0D79BADC-7642-E562-E247-5359F7555EF0}"/>
              </a:ext>
            </a:extLst>
          </p:cNvPr>
          <p:cNvSpPr txBox="1"/>
          <p:nvPr/>
        </p:nvSpPr>
        <p:spPr>
          <a:xfrm>
            <a:off x="2946664" y="2781590"/>
            <a:ext cx="2004647" cy="461665"/>
          </a:xfrm>
          <a:prstGeom prst="rect">
            <a:avLst/>
          </a:prstGeom>
          <a:noFill/>
        </p:spPr>
        <p:txBody>
          <a:bodyPr wrap="square" rtlCol="1">
            <a:spAutoFit/>
          </a:bodyPr>
          <a:lstStyle/>
          <a:p>
            <a:r>
              <a:rPr lang="he-IL" sz="2400" dirty="0">
                <a:solidFill>
                  <a:schemeClr val="bg1"/>
                </a:solidFill>
              </a:rPr>
              <a:t>עיצוב</a:t>
            </a:r>
            <a:endParaRPr lang="he-IL" dirty="0">
              <a:solidFill>
                <a:schemeClr val="bg1"/>
              </a:solidFill>
            </a:endParaRPr>
          </a:p>
        </p:txBody>
      </p:sp>
      <p:sp>
        <p:nvSpPr>
          <p:cNvPr id="19" name="תיבת טקסט 18">
            <a:extLst>
              <a:ext uri="{FF2B5EF4-FFF2-40B4-BE49-F238E27FC236}">
                <a16:creationId xmlns:a16="http://schemas.microsoft.com/office/drawing/2014/main" id="{91319E98-F25E-8A31-94E5-169D2FFEA60F}"/>
              </a:ext>
            </a:extLst>
          </p:cNvPr>
          <p:cNvSpPr txBox="1"/>
          <p:nvPr/>
        </p:nvSpPr>
        <p:spPr>
          <a:xfrm>
            <a:off x="5867489" y="2872482"/>
            <a:ext cx="2004647" cy="461665"/>
          </a:xfrm>
          <a:prstGeom prst="rect">
            <a:avLst/>
          </a:prstGeom>
          <a:noFill/>
        </p:spPr>
        <p:txBody>
          <a:bodyPr wrap="square" rtlCol="1">
            <a:spAutoFit/>
          </a:bodyPr>
          <a:lstStyle/>
          <a:p>
            <a:r>
              <a:rPr lang="en-US" sz="2400" dirty="0">
                <a:solidFill>
                  <a:schemeClr val="bg1"/>
                </a:solidFill>
              </a:rPr>
              <a:t>DATABASE</a:t>
            </a:r>
            <a:endParaRPr lang="he-IL" dirty="0">
              <a:solidFill>
                <a:schemeClr val="bg1"/>
              </a:solidFill>
            </a:endParaRPr>
          </a:p>
        </p:txBody>
      </p:sp>
      <p:sp>
        <p:nvSpPr>
          <p:cNvPr id="20" name="תיבת טקסט 19">
            <a:extLst>
              <a:ext uri="{FF2B5EF4-FFF2-40B4-BE49-F238E27FC236}">
                <a16:creationId xmlns:a16="http://schemas.microsoft.com/office/drawing/2014/main" id="{66A44D71-1D2E-743D-F1BE-D5F36AEE6C64}"/>
              </a:ext>
            </a:extLst>
          </p:cNvPr>
          <p:cNvSpPr txBox="1"/>
          <p:nvPr/>
        </p:nvSpPr>
        <p:spPr>
          <a:xfrm>
            <a:off x="22714" y="4800533"/>
            <a:ext cx="2004647" cy="461665"/>
          </a:xfrm>
          <a:prstGeom prst="rect">
            <a:avLst/>
          </a:prstGeom>
          <a:noFill/>
        </p:spPr>
        <p:txBody>
          <a:bodyPr wrap="square" rtlCol="1">
            <a:spAutoFit/>
          </a:bodyPr>
          <a:lstStyle/>
          <a:p>
            <a:r>
              <a:rPr lang="he-IL" sz="2400" dirty="0">
                <a:solidFill>
                  <a:schemeClr val="bg1"/>
                </a:solidFill>
              </a:rPr>
              <a:t>פיתוח</a:t>
            </a:r>
            <a:endParaRPr lang="he-IL" dirty="0">
              <a:solidFill>
                <a:schemeClr val="bg1"/>
              </a:solidFill>
            </a:endParaRPr>
          </a:p>
        </p:txBody>
      </p:sp>
      <p:sp>
        <p:nvSpPr>
          <p:cNvPr id="21" name="תיבת טקסט 20">
            <a:extLst>
              <a:ext uri="{FF2B5EF4-FFF2-40B4-BE49-F238E27FC236}">
                <a16:creationId xmlns:a16="http://schemas.microsoft.com/office/drawing/2014/main" id="{B5B57B59-8F1F-BFA5-7237-B015AFA9871B}"/>
              </a:ext>
            </a:extLst>
          </p:cNvPr>
          <p:cNvSpPr txBox="1"/>
          <p:nvPr/>
        </p:nvSpPr>
        <p:spPr>
          <a:xfrm>
            <a:off x="3278366" y="4927384"/>
            <a:ext cx="2004647" cy="461665"/>
          </a:xfrm>
          <a:prstGeom prst="rect">
            <a:avLst/>
          </a:prstGeom>
          <a:noFill/>
        </p:spPr>
        <p:txBody>
          <a:bodyPr wrap="square" rtlCol="1">
            <a:spAutoFit/>
          </a:bodyPr>
          <a:lstStyle/>
          <a:p>
            <a:r>
              <a:rPr lang="he-IL" sz="2400" dirty="0">
                <a:solidFill>
                  <a:schemeClr val="bg1"/>
                </a:solidFill>
              </a:rPr>
              <a:t>בדיקת איכות</a:t>
            </a:r>
            <a:endParaRPr lang="he-IL" dirty="0">
              <a:solidFill>
                <a:schemeClr val="bg1"/>
              </a:solidFill>
            </a:endParaRPr>
          </a:p>
        </p:txBody>
      </p:sp>
      <p:sp>
        <p:nvSpPr>
          <p:cNvPr id="22" name="תיבת טקסט 21">
            <a:extLst>
              <a:ext uri="{FF2B5EF4-FFF2-40B4-BE49-F238E27FC236}">
                <a16:creationId xmlns:a16="http://schemas.microsoft.com/office/drawing/2014/main" id="{8A6CB8B7-FBE7-D3EF-9FAF-2FDBF11842AB}"/>
              </a:ext>
            </a:extLst>
          </p:cNvPr>
          <p:cNvSpPr txBox="1"/>
          <p:nvPr/>
        </p:nvSpPr>
        <p:spPr>
          <a:xfrm>
            <a:off x="5963127" y="4784663"/>
            <a:ext cx="1894920" cy="830997"/>
          </a:xfrm>
          <a:prstGeom prst="rect">
            <a:avLst/>
          </a:prstGeom>
          <a:noFill/>
        </p:spPr>
        <p:txBody>
          <a:bodyPr wrap="square" rtlCol="1">
            <a:spAutoFit/>
          </a:bodyPr>
          <a:lstStyle/>
          <a:p>
            <a:r>
              <a:rPr lang="he-IL" sz="2400" dirty="0">
                <a:solidFill>
                  <a:schemeClr val="bg1"/>
                </a:solidFill>
              </a:rPr>
              <a:t>השקת האפליקציה</a:t>
            </a:r>
            <a:endParaRPr lang="he-IL" dirty="0">
              <a:solidFill>
                <a:schemeClr val="bg1"/>
              </a:solidFill>
            </a:endParaRPr>
          </a:p>
        </p:txBody>
      </p:sp>
      <p:pic>
        <p:nvPicPr>
          <p:cNvPr id="24" name="תמונה 23" descr="תמונה שמכילה צילום מסך, גאדג'ט, טלפון נייד, מולטימדיה&#10;&#10;תוכן בינה מלאכותית גנרטיבית עשוי להיות שגוי.">
            <a:extLst>
              <a:ext uri="{FF2B5EF4-FFF2-40B4-BE49-F238E27FC236}">
                <a16:creationId xmlns:a16="http://schemas.microsoft.com/office/drawing/2014/main" id="{5772B9D5-055D-5FFB-52E9-886676A5E473}"/>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4575014" y="6540221"/>
            <a:ext cx="917614" cy="1611420"/>
          </a:xfrm>
          <a:prstGeom prst="rect">
            <a:avLst/>
          </a:prstGeom>
          <a:solidFill>
            <a:schemeClr val="bg1"/>
          </a:solidFill>
        </p:spPr>
      </p:pic>
    </p:spTree>
    <p:extLst>
      <p:ext uri="{BB962C8B-B14F-4D97-AF65-F5344CB8AC3E}">
        <p14:creationId xmlns:p14="http://schemas.microsoft.com/office/powerpoint/2010/main" val="1927280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42"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3DEA8-C8F1-C857-947A-C6B438C120F9}"/>
            </a:ext>
          </a:extLst>
        </p:cNvPr>
        <p:cNvGrpSpPr/>
        <p:nvPr/>
      </p:nvGrpSpPr>
      <p:grpSpPr>
        <a:xfrm>
          <a:off x="0" y="0"/>
          <a:ext cx="0" cy="0"/>
          <a:chOff x="0" y="0"/>
          <a:chExt cx="0" cy="0"/>
        </a:xfrm>
      </p:grpSpPr>
      <p:sp>
        <p:nvSpPr>
          <p:cNvPr id="11" name="AutoShape 6">
            <a:extLst>
              <a:ext uri="{FF2B5EF4-FFF2-40B4-BE49-F238E27FC236}">
                <a16:creationId xmlns:a16="http://schemas.microsoft.com/office/drawing/2014/main" id="{5AF8FC13-C02A-27AD-A56A-E6396EF7F4F4}"/>
              </a:ext>
            </a:extLst>
          </p:cNvPr>
          <p:cNvSpPr>
            <a:spLocks noChangeAspect="1" noChangeArrowheads="1"/>
          </p:cNvSpPr>
          <p:nvPr/>
        </p:nvSpPr>
        <p:spPr bwMode="auto">
          <a:xfrm>
            <a:off x="7162800" y="3962400"/>
            <a:ext cx="4189234" cy="418923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4" name="Text 1">
            <a:extLst>
              <a:ext uri="{FF2B5EF4-FFF2-40B4-BE49-F238E27FC236}">
                <a16:creationId xmlns:a16="http://schemas.microsoft.com/office/drawing/2014/main" id="{71C1EAA7-F290-E754-B5EF-01214E972B09}"/>
              </a:ext>
            </a:extLst>
          </p:cNvPr>
          <p:cNvSpPr/>
          <p:nvPr/>
        </p:nvSpPr>
        <p:spPr>
          <a:xfrm>
            <a:off x="793790" y="2294573"/>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8" name="Text 5">
            <a:extLst>
              <a:ext uri="{FF2B5EF4-FFF2-40B4-BE49-F238E27FC236}">
                <a16:creationId xmlns:a16="http://schemas.microsoft.com/office/drawing/2014/main" id="{C5F1D3B6-50B9-02EE-89B5-01C7A08A2548}"/>
              </a:ext>
            </a:extLst>
          </p:cNvPr>
          <p:cNvSpPr/>
          <p:nvPr/>
        </p:nvSpPr>
        <p:spPr>
          <a:xfrm>
            <a:off x="793790" y="4766786"/>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17" name="splash_loading_logo">
            <a:hlinkClick r:id="" action="ppaction://media"/>
            <a:extLst>
              <a:ext uri="{FF2B5EF4-FFF2-40B4-BE49-F238E27FC236}">
                <a16:creationId xmlns:a16="http://schemas.microsoft.com/office/drawing/2014/main" id="{5F6E6768-A5B4-A5B2-70F5-9424CAD248E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8228" y="6540221"/>
            <a:ext cx="1614889" cy="1614889"/>
          </a:xfrm>
          <a:prstGeom prst="ellipse">
            <a:avLst/>
          </a:prstGeom>
        </p:spPr>
      </p:pic>
      <p:sp>
        <p:nvSpPr>
          <p:cNvPr id="10" name="תיבת טקסט 9">
            <a:extLst>
              <a:ext uri="{FF2B5EF4-FFF2-40B4-BE49-F238E27FC236}">
                <a16:creationId xmlns:a16="http://schemas.microsoft.com/office/drawing/2014/main" id="{C055FD97-AD27-530D-B433-1579C62A71CA}"/>
              </a:ext>
            </a:extLst>
          </p:cNvPr>
          <p:cNvSpPr txBox="1"/>
          <p:nvPr/>
        </p:nvSpPr>
        <p:spPr>
          <a:xfrm>
            <a:off x="148228" y="656569"/>
            <a:ext cx="8004516" cy="1354217"/>
          </a:xfrm>
          <a:prstGeom prst="rect">
            <a:avLst/>
          </a:prstGeom>
          <a:noFill/>
        </p:spPr>
        <p:txBody>
          <a:bodyPr wrap="square" rtlCol="1">
            <a:spAutoFit/>
          </a:bodyPr>
          <a:lstStyle/>
          <a:p>
            <a:pPr algn="ctr"/>
            <a:r>
              <a:rPr lang="en-US" sz="5400" dirty="0" err="1">
                <a:solidFill>
                  <a:schemeClr val="bg1"/>
                </a:solidFill>
              </a:rPr>
              <a:t>DataBase</a:t>
            </a:r>
            <a:endParaRPr lang="en-US" sz="5400" dirty="0">
              <a:solidFill>
                <a:schemeClr val="bg1"/>
              </a:solidFill>
            </a:endParaRPr>
          </a:p>
          <a:p>
            <a:pPr algn="l"/>
            <a:endParaRPr lang="en-US" sz="2800" dirty="0">
              <a:solidFill>
                <a:schemeClr val="bg1"/>
              </a:solidFill>
            </a:endParaRPr>
          </a:p>
        </p:txBody>
      </p:sp>
      <p:pic>
        <p:nvPicPr>
          <p:cNvPr id="23" name="תמונה 22">
            <a:extLst>
              <a:ext uri="{FF2B5EF4-FFF2-40B4-BE49-F238E27FC236}">
                <a16:creationId xmlns:a16="http://schemas.microsoft.com/office/drawing/2014/main" id="{12E8DDFE-B2BE-D1BE-5910-B7D09C29C3A2}"/>
              </a:ext>
            </a:extLst>
          </p:cNvPr>
          <p:cNvPicPr>
            <a:picLocks noChangeAspect="1"/>
          </p:cNvPicPr>
          <p:nvPr/>
        </p:nvPicPr>
        <p:blipFill>
          <a:blip r:embed="rId6"/>
          <a:stretch>
            <a:fillRect/>
          </a:stretch>
        </p:blipFill>
        <p:spPr>
          <a:xfrm>
            <a:off x="9351361" y="2709252"/>
            <a:ext cx="4919418" cy="2811096"/>
          </a:xfrm>
          <a:prstGeom prst="rect">
            <a:avLst/>
          </a:prstGeom>
        </p:spPr>
      </p:pic>
      <p:pic>
        <p:nvPicPr>
          <p:cNvPr id="26" name="תמונה 25">
            <a:extLst>
              <a:ext uri="{FF2B5EF4-FFF2-40B4-BE49-F238E27FC236}">
                <a16:creationId xmlns:a16="http://schemas.microsoft.com/office/drawing/2014/main" id="{EC4F9806-0260-C341-F6DA-34A4B5AF9406}"/>
              </a:ext>
            </a:extLst>
          </p:cNvPr>
          <p:cNvPicPr>
            <a:picLocks noChangeAspect="1"/>
          </p:cNvPicPr>
          <p:nvPr/>
        </p:nvPicPr>
        <p:blipFill>
          <a:blip r:embed="rId7"/>
          <a:stretch>
            <a:fillRect/>
          </a:stretch>
        </p:blipFill>
        <p:spPr>
          <a:xfrm>
            <a:off x="822484" y="2594844"/>
            <a:ext cx="1881266" cy="867018"/>
          </a:xfrm>
          <a:prstGeom prst="rect">
            <a:avLst/>
          </a:prstGeom>
        </p:spPr>
      </p:pic>
      <p:pic>
        <p:nvPicPr>
          <p:cNvPr id="28" name="תמונה 27">
            <a:extLst>
              <a:ext uri="{FF2B5EF4-FFF2-40B4-BE49-F238E27FC236}">
                <a16:creationId xmlns:a16="http://schemas.microsoft.com/office/drawing/2014/main" id="{E4D0BFCA-B68D-4819-0FE0-E8414CF78A8F}"/>
              </a:ext>
            </a:extLst>
          </p:cNvPr>
          <p:cNvPicPr>
            <a:picLocks noChangeAspect="1"/>
          </p:cNvPicPr>
          <p:nvPr/>
        </p:nvPicPr>
        <p:blipFill>
          <a:blip r:embed="rId8"/>
          <a:stretch>
            <a:fillRect/>
          </a:stretch>
        </p:blipFill>
        <p:spPr>
          <a:xfrm>
            <a:off x="3606253" y="2544837"/>
            <a:ext cx="1244534" cy="917025"/>
          </a:xfrm>
          <a:prstGeom prst="rect">
            <a:avLst/>
          </a:prstGeom>
        </p:spPr>
      </p:pic>
      <p:pic>
        <p:nvPicPr>
          <p:cNvPr id="30" name="תמונה 29">
            <a:extLst>
              <a:ext uri="{FF2B5EF4-FFF2-40B4-BE49-F238E27FC236}">
                <a16:creationId xmlns:a16="http://schemas.microsoft.com/office/drawing/2014/main" id="{AC079ED2-5327-2087-5813-A997F1F86472}"/>
              </a:ext>
            </a:extLst>
          </p:cNvPr>
          <p:cNvPicPr>
            <a:picLocks noChangeAspect="1"/>
          </p:cNvPicPr>
          <p:nvPr/>
        </p:nvPicPr>
        <p:blipFill>
          <a:blip r:embed="rId9"/>
          <a:stretch>
            <a:fillRect/>
          </a:stretch>
        </p:blipFill>
        <p:spPr>
          <a:xfrm>
            <a:off x="5687313" y="2551868"/>
            <a:ext cx="2108982" cy="922680"/>
          </a:xfrm>
          <a:prstGeom prst="rect">
            <a:avLst/>
          </a:prstGeom>
        </p:spPr>
      </p:pic>
      <p:pic>
        <p:nvPicPr>
          <p:cNvPr id="32" name="תמונה 31">
            <a:extLst>
              <a:ext uri="{FF2B5EF4-FFF2-40B4-BE49-F238E27FC236}">
                <a16:creationId xmlns:a16="http://schemas.microsoft.com/office/drawing/2014/main" id="{E56434E2-8E9E-CA16-2349-3FB6673800FD}"/>
              </a:ext>
            </a:extLst>
          </p:cNvPr>
          <p:cNvPicPr>
            <a:picLocks noChangeAspect="1"/>
          </p:cNvPicPr>
          <p:nvPr/>
        </p:nvPicPr>
        <p:blipFill>
          <a:blip r:embed="rId10"/>
          <a:stretch>
            <a:fillRect/>
          </a:stretch>
        </p:blipFill>
        <p:spPr>
          <a:xfrm>
            <a:off x="3601752" y="5717940"/>
            <a:ext cx="1722413" cy="922721"/>
          </a:xfrm>
          <a:prstGeom prst="rect">
            <a:avLst/>
          </a:prstGeom>
        </p:spPr>
      </p:pic>
      <p:pic>
        <p:nvPicPr>
          <p:cNvPr id="34" name="תמונה 33">
            <a:extLst>
              <a:ext uri="{FF2B5EF4-FFF2-40B4-BE49-F238E27FC236}">
                <a16:creationId xmlns:a16="http://schemas.microsoft.com/office/drawing/2014/main" id="{432D53C2-8ED4-6D6E-CE16-489D4DD6C183}"/>
              </a:ext>
            </a:extLst>
          </p:cNvPr>
          <p:cNvPicPr>
            <a:picLocks noChangeAspect="1"/>
          </p:cNvPicPr>
          <p:nvPr/>
        </p:nvPicPr>
        <p:blipFill>
          <a:blip r:embed="rId11"/>
          <a:stretch>
            <a:fillRect/>
          </a:stretch>
        </p:blipFill>
        <p:spPr>
          <a:xfrm>
            <a:off x="3398716" y="4224674"/>
            <a:ext cx="1991034" cy="905015"/>
          </a:xfrm>
          <a:prstGeom prst="rect">
            <a:avLst/>
          </a:prstGeom>
        </p:spPr>
      </p:pic>
      <p:pic>
        <p:nvPicPr>
          <p:cNvPr id="36" name="תמונה 35">
            <a:extLst>
              <a:ext uri="{FF2B5EF4-FFF2-40B4-BE49-F238E27FC236}">
                <a16:creationId xmlns:a16="http://schemas.microsoft.com/office/drawing/2014/main" id="{F6D6B8A8-D765-A26B-E581-943C7B179307}"/>
              </a:ext>
            </a:extLst>
          </p:cNvPr>
          <p:cNvPicPr>
            <a:picLocks noChangeAspect="1"/>
          </p:cNvPicPr>
          <p:nvPr/>
        </p:nvPicPr>
        <p:blipFill>
          <a:blip r:embed="rId12"/>
          <a:stretch>
            <a:fillRect/>
          </a:stretch>
        </p:blipFill>
        <p:spPr>
          <a:xfrm>
            <a:off x="3370665" y="5614577"/>
            <a:ext cx="2184586" cy="1129446"/>
          </a:xfrm>
          <a:prstGeom prst="rect">
            <a:avLst/>
          </a:prstGeom>
        </p:spPr>
      </p:pic>
    </p:spTree>
    <p:extLst>
      <p:ext uri="{BB962C8B-B14F-4D97-AF65-F5344CB8AC3E}">
        <p14:creationId xmlns:p14="http://schemas.microsoft.com/office/powerpoint/2010/main" val="1292660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42"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heel(1)">
                                      <p:cBhvr>
                                        <p:cTn id="11" dur="2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repeatCount="indefinite" fill="remove" display="0">
                  <p:stCondLst>
                    <p:cond delay="indefinite"/>
                  </p:stCondLst>
                </p:cTn>
                <p:tgtEl>
                  <p:spTgt spid="17"/>
                </p:tgtEl>
              </p:cMediaNode>
            </p:video>
            <p:seq concurrent="1" nextAc="seek">
              <p:cTn id="13" restart="whenNotActive" fill="hold" evtFilter="cancelBubble" nodeType="interactiveSeq">
                <p:stCondLst>
                  <p:cond evt="onClick" delay="0">
                    <p:tgtEl>
                      <p:spTgt spid="17"/>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B02D0-0D62-F52A-044F-5B7D41F3673B}"/>
            </a:ext>
          </a:extLst>
        </p:cNvPr>
        <p:cNvGrpSpPr/>
        <p:nvPr/>
      </p:nvGrpSpPr>
      <p:grpSpPr>
        <a:xfrm>
          <a:off x="0" y="0"/>
          <a:ext cx="0" cy="0"/>
          <a:chOff x="0" y="0"/>
          <a:chExt cx="0" cy="0"/>
        </a:xfrm>
      </p:grpSpPr>
      <p:sp>
        <p:nvSpPr>
          <p:cNvPr id="11" name="AutoShape 6">
            <a:extLst>
              <a:ext uri="{FF2B5EF4-FFF2-40B4-BE49-F238E27FC236}">
                <a16:creationId xmlns:a16="http://schemas.microsoft.com/office/drawing/2014/main" id="{4821485C-DA5B-CAE8-0D61-8A0DB8189226}"/>
              </a:ext>
            </a:extLst>
          </p:cNvPr>
          <p:cNvSpPr>
            <a:spLocks noChangeAspect="1" noChangeArrowheads="1"/>
          </p:cNvSpPr>
          <p:nvPr/>
        </p:nvSpPr>
        <p:spPr bwMode="auto">
          <a:xfrm>
            <a:off x="7162800" y="3962400"/>
            <a:ext cx="4189234" cy="418923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4" name="Text 1">
            <a:extLst>
              <a:ext uri="{FF2B5EF4-FFF2-40B4-BE49-F238E27FC236}">
                <a16:creationId xmlns:a16="http://schemas.microsoft.com/office/drawing/2014/main" id="{040E0F30-FAD4-6CED-F3EE-A01411BEDCDA}"/>
              </a:ext>
            </a:extLst>
          </p:cNvPr>
          <p:cNvSpPr/>
          <p:nvPr/>
        </p:nvSpPr>
        <p:spPr>
          <a:xfrm>
            <a:off x="793790" y="2294573"/>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8" name="Text 5">
            <a:extLst>
              <a:ext uri="{FF2B5EF4-FFF2-40B4-BE49-F238E27FC236}">
                <a16:creationId xmlns:a16="http://schemas.microsoft.com/office/drawing/2014/main" id="{AD525917-0085-7BE2-2780-C090C7795064}"/>
              </a:ext>
            </a:extLst>
          </p:cNvPr>
          <p:cNvSpPr/>
          <p:nvPr/>
        </p:nvSpPr>
        <p:spPr>
          <a:xfrm>
            <a:off x="793790" y="4766786"/>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17" name="splash_loading_logo">
            <a:hlinkClick r:id="" action="ppaction://media"/>
            <a:extLst>
              <a:ext uri="{FF2B5EF4-FFF2-40B4-BE49-F238E27FC236}">
                <a16:creationId xmlns:a16="http://schemas.microsoft.com/office/drawing/2014/main" id="{454872E0-3DCF-8488-CBA7-4D005F47BCB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8228" y="6540221"/>
            <a:ext cx="1614889" cy="1614889"/>
          </a:xfrm>
          <a:prstGeom prst="ellipse">
            <a:avLst/>
          </a:prstGeom>
        </p:spPr>
      </p:pic>
      <p:sp>
        <p:nvSpPr>
          <p:cNvPr id="10" name="תיבת טקסט 9">
            <a:extLst>
              <a:ext uri="{FF2B5EF4-FFF2-40B4-BE49-F238E27FC236}">
                <a16:creationId xmlns:a16="http://schemas.microsoft.com/office/drawing/2014/main" id="{2EF6F750-05AA-9A52-419B-C96AAD6B5705}"/>
              </a:ext>
            </a:extLst>
          </p:cNvPr>
          <p:cNvSpPr txBox="1"/>
          <p:nvPr/>
        </p:nvSpPr>
        <p:spPr>
          <a:xfrm>
            <a:off x="148228" y="656569"/>
            <a:ext cx="8004516" cy="1354217"/>
          </a:xfrm>
          <a:prstGeom prst="rect">
            <a:avLst/>
          </a:prstGeom>
          <a:noFill/>
        </p:spPr>
        <p:txBody>
          <a:bodyPr wrap="square" rtlCol="1">
            <a:spAutoFit/>
          </a:bodyPr>
          <a:lstStyle/>
          <a:p>
            <a:pPr algn="ctr"/>
            <a:r>
              <a:rPr lang="en-US" sz="5400" dirty="0" err="1">
                <a:solidFill>
                  <a:schemeClr val="bg1"/>
                </a:solidFill>
              </a:rPr>
              <a:t>SiMBAD</a:t>
            </a:r>
            <a:endParaRPr lang="en-US" sz="5400" dirty="0">
              <a:solidFill>
                <a:schemeClr val="bg1"/>
              </a:solidFill>
            </a:endParaRPr>
          </a:p>
          <a:p>
            <a:pPr algn="l"/>
            <a:endParaRPr lang="en-US" sz="2800" dirty="0">
              <a:solidFill>
                <a:schemeClr val="bg1"/>
              </a:solidFill>
            </a:endParaRPr>
          </a:p>
        </p:txBody>
      </p:sp>
      <p:pic>
        <p:nvPicPr>
          <p:cNvPr id="23" name="תמונה 22">
            <a:extLst>
              <a:ext uri="{FF2B5EF4-FFF2-40B4-BE49-F238E27FC236}">
                <a16:creationId xmlns:a16="http://schemas.microsoft.com/office/drawing/2014/main" id="{1B91D668-67AB-8CD3-6FF6-25383D4EA53C}"/>
              </a:ext>
            </a:extLst>
          </p:cNvPr>
          <p:cNvPicPr>
            <a:picLocks noChangeAspect="1"/>
          </p:cNvPicPr>
          <p:nvPr/>
        </p:nvPicPr>
        <p:blipFill>
          <a:blip r:embed="rId6"/>
          <a:stretch>
            <a:fillRect/>
          </a:stretch>
        </p:blipFill>
        <p:spPr>
          <a:xfrm>
            <a:off x="9351361" y="2709252"/>
            <a:ext cx="4919418" cy="2811096"/>
          </a:xfrm>
          <a:prstGeom prst="rect">
            <a:avLst/>
          </a:prstGeom>
        </p:spPr>
      </p:pic>
      <p:pic>
        <p:nvPicPr>
          <p:cNvPr id="36" name="תמונה 35">
            <a:extLst>
              <a:ext uri="{FF2B5EF4-FFF2-40B4-BE49-F238E27FC236}">
                <a16:creationId xmlns:a16="http://schemas.microsoft.com/office/drawing/2014/main" id="{9A12DAE0-44B2-E909-C97D-D1127B516182}"/>
              </a:ext>
            </a:extLst>
          </p:cNvPr>
          <p:cNvPicPr>
            <a:picLocks noChangeAspect="1"/>
          </p:cNvPicPr>
          <p:nvPr/>
        </p:nvPicPr>
        <p:blipFill>
          <a:blip r:embed="rId7"/>
          <a:stretch>
            <a:fillRect/>
          </a:stretch>
        </p:blipFill>
        <p:spPr>
          <a:xfrm>
            <a:off x="5687313" y="694907"/>
            <a:ext cx="2184586" cy="1129446"/>
          </a:xfrm>
          <a:prstGeom prst="rect">
            <a:avLst/>
          </a:prstGeom>
        </p:spPr>
      </p:pic>
      <p:pic>
        <p:nvPicPr>
          <p:cNvPr id="3" name="תמונה 2">
            <a:extLst>
              <a:ext uri="{FF2B5EF4-FFF2-40B4-BE49-F238E27FC236}">
                <a16:creationId xmlns:a16="http://schemas.microsoft.com/office/drawing/2014/main" id="{04074564-781A-34C9-41CA-657229A23937}"/>
              </a:ext>
            </a:extLst>
          </p:cNvPr>
          <p:cNvPicPr>
            <a:picLocks noChangeAspect="1"/>
          </p:cNvPicPr>
          <p:nvPr/>
        </p:nvPicPr>
        <p:blipFill>
          <a:blip r:embed="rId8"/>
          <a:stretch>
            <a:fillRect/>
          </a:stretch>
        </p:blipFill>
        <p:spPr>
          <a:xfrm>
            <a:off x="793790" y="2815172"/>
            <a:ext cx="8004517" cy="1581312"/>
          </a:xfrm>
          <a:prstGeom prst="rect">
            <a:avLst/>
          </a:prstGeom>
        </p:spPr>
      </p:pic>
    </p:spTree>
    <p:extLst>
      <p:ext uri="{BB962C8B-B14F-4D97-AF65-F5344CB8AC3E}">
        <p14:creationId xmlns:p14="http://schemas.microsoft.com/office/powerpoint/2010/main" val="207484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42"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heel(1)">
                                      <p:cBhvr>
                                        <p:cTn id="11" dur="2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repeatCount="indefinite" fill="remove" display="0">
                  <p:stCondLst>
                    <p:cond delay="indefinite"/>
                  </p:stCondLst>
                </p:cTn>
                <p:tgtEl>
                  <p:spTgt spid="17"/>
                </p:tgtEl>
              </p:cMediaNode>
            </p:video>
            <p:seq concurrent="1" nextAc="seek">
              <p:cTn id="13" restart="whenNotActive" fill="hold" evtFilter="cancelBubble" nodeType="interactiveSeq">
                <p:stCondLst>
                  <p:cond evt="onClick" delay="0">
                    <p:tgtEl>
                      <p:spTgt spid="17"/>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4EC50-FB91-E034-09AB-488161066517}"/>
            </a:ext>
          </a:extLst>
        </p:cNvPr>
        <p:cNvGrpSpPr/>
        <p:nvPr/>
      </p:nvGrpSpPr>
      <p:grpSpPr>
        <a:xfrm>
          <a:off x="0" y="0"/>
          <a:ext cx="0" cy="0"/>
          <a:chOff x="0" y="0"/>
          <a:chExt cx="0" cy="0"/>
        </a:xfrm>
      </p:grpSpPr>
      <p:sp>
        <p:nvSpPr>
          <p:cNvPr id="11" name="AutoShape 6">
            <a:extLst>
              <a:ext uri="{FF2B5EF4-FFF2-40B4-BE49-F238E27FC236}">
                <a16:creationId xmlns:a16="http://schemas.microsoft.com/office/drawing/2014/main" id="{EF2D4951-959B-53BA-4BAB-580FEBD27B56}"/>
              </a:ext>
            </a:extLst>
          </p:cNvPr>
          <p:cNvSpPr>
            <a:spLocks noChangeAspect="1" noChangeArrowheads="1"/>
          </p:cNvSpPr>
          <p:nvPr/>
        </p:nvSpPr>
        <p:spPr bwMode="auto">
          <a:xfrm>
            <a:off x="7162800" y="3962400"/>
            <a:ext cx="4189234" cy="418923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4" name="Text 1">
            <a:extLst>
              <a:ext uri="{FF2B5EF4-FFF2-40B4-BE49-F238E27FC236}">
                <a16:creationId xmlns:a16="http://schemas.microsoft.com/office/drawing/2014/main" id="{4192113A-DF65-B382-1360-C1CC3594B71A}"/>
              </a:ext>
            </a:extLst>
          </p:cNvPr>
          <p:cNvSpPr/>
          <p:nvPr/>
        </p:nvSpPr>
        <p:spPr>
          <a:xfrm>
            <a:off x="793790" y="2294573"/>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8" name="Text 5">
            <a:extLst>
              <a:ext uri="{FF2B5EF4-FFF2-40B4-BE49-F238E27FC236}">
                <a16:creationId xmlns:a16="http://schemas.microsoft.com/office/drawing/2014/main" id="{F2044A24-9D46-3573-C8B7-7EF700E1A35B}"/>
              </a:ext>
            </a:extLst>
          </p:cNvPr>
          <p:cNvSpPr/>
          <p:nvPr/>
        </p:nvSpPr>
        <p:spPr>
          <a:xfrm>
            <a:off x="793790" y="4766786"/>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17" name="splash_loading_logo">
            <a:hlinkClick r:id="" action="ppaction://media"/>
            <a:extLst>
              <a:ext uri="{FF2B5EF4-FFF2-40B4-BE49-F238E27FC236}">
                <a16:creationId xmlns:a16="http://schemas.microsoft.com/office/drawing/2014/main" id="{79ADD3B6-9F55-EE01-C34E-DF7320595B0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8228" y="6540221"/>
            <a:ext cx="1614889" cy="1614889"/>
          </a:xfrm>
          <a:prstGeom prst="ellipse">
            <a:avLst/>
          </a:prstGeom>
        </p:spPr>
      </p:pic>
      <p:sp>
        <p:nvSpPr>
          <p:cNvPr id="10" name="תיבת טקסט 9">
            <a:extLst>
              <a:ext uri="{FF2B5EF4-FFF2-40B4-BE49-F238E27FC236}">
                <a16:creationId xmlns:a16="http://schemas.microsoft.com/office/drawing/2014/main" id="{A7CDFE03-D2B7-EFC3-74DB-CE372664E236}"/>
              </a:ext>
            </a:extLst>
          </p:cNvPr>
          <p:cNvSpPr txBox="1"/>
          <p:nvPr/>
        </p:nvSpPr>
        <p:spPr>
          <a:xfrm>
            <a:off x="148228" y="656569"/>
            <a:ext cx="8004516" cy="1354217"/>
          </a:xfrm>
          <a:prstGeom prst="rect">
            <a:avLst/>
          </a:prstGeom>
          <a:noFill/>
        </p:spPr>
        <p:txBody>
          <a:bodyPr wrap="square" rtlCol="1">
            <a:spAutoFit/>
          </a:bodyPr>
          <a:lstStyle/>
          <a:p>
            <a:pPr algn="ctr"/>
            <a:r>
              <a:rPr lang="en-US" sz="5400" dirty="0" err="1">
                <a:solidFill>
                  <a:schemeClr val="bg1"/>
                </a:solidFill>
              </a:rPr>
              <a:t>SiMBAD</a:t>
            </a:r>
            <a:endParaRPr lang="en-US" sz="5400" dirty="0">
              <a:solidFill>
                <a:schemeClr val="bg1"/>
              </a:solidFill>
            </a:endParaRPr>
          </a:p>
          <a:p>
            <a:pPr algn="l"/>
            <a:endParaRPr lang="en-US" sz="2800" dirty="0">
              <a:solidFill>
                <a:schemeClr val="bg1"/>
              </a:solidFill>
            </a:endParaRPr>
          </a:p>
        </p:txBody>
      </p:sp>
      <p:pic>
        <p:nvPicPr>
          <p:cNvPr id="36" name="תמונה 35">
            <a:extLst>
              <a:ext uri="{FF2B5EF4-FFF2-40B4-BE49-F238E27FC236}">
                <a16:creationId xmlns:a16="http://schemas.microsoft.com/office/drawing/2014/main" id="{25916549-5314-F675-F042-1E589C871B0E}"/>
              </a:ext>
            </a:extLst>
          </p:cNvPr>
          <p:cNvPicPr>
            <a:picLocks noChangeAspect="1"/>
          </p:cNvPicPr>
          <p:nvPr/>
        </p:nvPicPr>
        <p:blipFill>
          <a:blip r:embed="rId6"/>
          <a:stretch>
            <a:fillRect/>
          </a:stretch>
        </p:blipFill>
        <p:spPr>
          <a:xfrm>
            <a:off x="5687313" y="694907"/>
            <a:ext cx="2184586" cy="1129446"/>
          </a:xfrm>
          <a:prstGeom prst="rect">
            <a:avLst/>
          </a:prstGeom>
        </p:spPr>
      </p:pic>
      <p:pic>
        <p:nvPicPr>
          <p:cNvPr id="5" name="תמונה 4">
            <a:extLst>
              <a:ext uri="{FF2B5EF4-FFF2-40B4-BE49-F238E27FC236}">
                <a16:creationId xmlns:a16="http://schemas.microsoft.com/office/drawing/2014/main" id="{8525701F-F06A-F2D1-248D-635ABA784008}"/>
              </a:ext>
            </a:extLst>
          </p:cNvPr>
          <p:cNvPicPr>
            <a:picLocks noChangeAspect="1"/>
          </p:cNvPicPr>
          <p:nvPr/>
        </p:nvPicPr>
        <p:blipFill>
          <a:blip r:embed="rId7"/>
          <a:stretch>
            <a:fillRect/>
          </a:stretch>
        </p:blipFill>
        <p:spPr>
          <a:xfrm>
            <a:off x="620389" y="2121511"/>
            <a:ext cx="9083416" cy="3829690"/>
          </a:xfrm>
          <a:prstGeom prst="rect">
            <a:avLst/>
          </a:prstGeom>
        </p:spPr>
      </p:pic>
      <p:pic>
        <p:nvPicPr>
          <p:cNvPr id="7" name="תמונה 6">
            <a:extLst>
              <a:ext uri="{FF2B5EF4-FFF2-40B4-BE49-F238E27FC236}">
                <a16:creationId xmlns:a16="http://schemas.microsoft.com/office/drawing/2014/main" id="{C9FD314B-B068-F73E-E1F3-4B492F190E7B}"/>
              </a:ext>
            </a:extLst>
          </p:cNvPr>
          <p:cNvPicPr>
            <a:picLocks noChangeAspect="1"/>
          </p:cNvPicPr>
          <p:nvPr/>
        </p:nvPicPr>
        <p:blipFill>
          <a:blip r:embed="rId8"/>
          <a:stretch>
            <a:fillRect/>
          </a:stretch>
        </p:blipFill>
        <p:spPr>
          <a:xfrm>
            <a:off x="9905341" y="3224212"/>
            <a:ext cx="4476750" cy="1781175"/>
          </a:xfrm>
          <a:prstGeom prst="rect">
            <a:avLst/>
          </a:prstGeom>
        </p:spPr>
      </p:pic>
    </p:spTree>
    <p:extLst>
      <p:ext uri="{BB962C8B-B14F-4D97-AF65-F5344CB8AC3E}">
        <p14:creationId xmlns:p14="http://schemas.microsoft.com/office/powerpoint/2010/main" val="4167293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42"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heel(1)">
                                      <p:cBhvr>
                                        <p:cTn id="11" dur="2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repeatCount="indefinite" fill="remove" display="0">
                  <p:stCondLst>
                    <p:cond delay="indefinite"/>
                  </p:stCondLst>
                </p:cTn>
                <p:tgtEl>
                  <p:spTgt spid="17"/>
                </p:tgtEl>
              </p:cMediaNode>
            </p:video>
            <p:seq concurrent="1" nextAc="seek">
              <p:cTn id="13" restart="whenNotActive" fill="hold" evtFilter="cancelBubble" nodeType="interactiveSeq">
                <p:stCondLst>
                  <p:cond evt="onClick" delay="0">
                    <p:tgtEl>
                      <p:spTgt spid="17"/>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34E372-5C70-B2D3-AAF8-D0637FD9C3E4}"/>
            </a:ext>
          </a:extLst>
        </p:cNvPr>
        <p:cNvGrpSpPr/>
        <p:nvPr/>
      </p:nvGrpSpPr>
      <p:grpSpPr>
        <a:xfrm>
          <a:off x="0" y="0"/>
          <a:ext cx="0" cy="0"/>
          <a:chOff x="0" y="0"/>
          <a:chExt cx="0" cy="0"/>
        </a:xfrm>
      </p:grpSpPr>
      <p:sp>
        <p:nvSpPr>
          <p:cNvPr id="16" name="תיבת טקסט 15">
            <a:extLst>
              <a:ext uri="{FF2B5EF4-FFF2-40B4-BE49-F238E27FC236}">
                <a16:creationId xmlns:a16="http://schemas.microsoft.com/office/drawing/2014/main" id="{453D867B-16BC-DC3B-429A-1CCF3292FDC6}"/>
              </a:ext>
            </a:extLst>
          </p:cNvPr>
          <p:cNvSpPr txBox="1"/>
          <p:nvPr/>
        </p:nvSpPr>
        <p:spPr>
          <a:xfrm>
            <a:off x="1948623" y="482469"/>
            <a:ext cx="4809759" cy="1200329"/>
          </a:xfrm>
          <a:prstGeom prst="rect">
            <a:avLst/>
          </a:prstGeom>
          <a:noFill/>
        </p:spPr>
        <p:txBody>
          <a:bodyPr wrap="square" rtlCol="1">
            <a:spAutoFit/>
          </a:bodyPr>
          <a:lstStyle/>
          <a:p>
            <a:pPr algn="ctr"/>
            <a:r>
              <a:rPr lang="en-US" sz="4400" b="1" dirty="0">
                <a:solidFill>
                  <a:schemeClr val="bg1"/>
                </a:solidFill>
              </a:rPr>
              <a:t>About The App</a:t>
            </a:r>
            <a:endParaRPr lang="en-US" sz="5400" b="1" dirty="0">
              <a:solidFill>
                <a:schemeClr val="bg1"/>
              </a:solidFill>
            </a:endParaRPr>
          </a:p>
          <a:p>
            <a:pPr algn="l"/>
            <a:endParaRPr lang="en-US" sz="2800" b="1" dirty="0">
              <a:solidFill>
                <a:schemeClr val="bg1"/>
              </a:solidFill>
            </a:endParaRPr>
          </a:p>
        </p:txBody>
      </p:sp>
      <p:pic>
        <p:nvPicPr>
          <p:cNvPr id="17" name="תמונה 16" descr="תמונה שמכילה צילום מסך, גאדג'ט, טלפון נייד, מולטימדיה&#10;&#10;תוכן בינה מלאכותית גנרטיבית עשוי להיות שגוי.">
            <a:extLst>
              <a:ext uri="{FF2B5EF4-FFF2-40B4-BE49-F238E27FC236}">
                <a16:creationId xmlns:a16="http://schemas.microsoft.com/office/drawing/2014/main" id="{EFB9A801-6BCC-5B0F-8CFB-5D2959AEF252}"/>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9182522" y="327981"/>
            <a:ext cx="751816" cy="1320262"/>
          </a:xfrm>
          <a:prstGeom prst="rect">
            <a:avLst/>
          </a:prstGeom>
          <a:solidFill>
            <a:schemeClr val="bg1"/>
          </a:solidFill>
        </p:spPr>
      </p:pic>
      <p:pic>
        <p:nvPicPr>
          <p:cNvPr id="18" name="splash_loading_logo">
            <a:hlinkClick r:id="" action="ppaction://media"/>
            <a:extLst>
              <a:ext uri="{FF2B5EF4-FFF2-40B4-BE49-F238E27FC236}">
                <a16:creationId xmlns:a16="http://schemas.microsoft.com/office/drawing/2014/main" id="{A90B63AC-40F2-36F8-0D37-0C85C51CCE05}"/>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810848" y="5802715"/>
            <a:ext cx="1775760" cy="1775760"/>
          </a:xfrm>
          <a:prstGeom prst="ellipse">
            <a:avLst/>
          </a:prstGeom>
        </p:spPr>
      </p:pic>
      <p:sp>
        <p:nvSpPr>
          <p:cNvPr id="19" name="תיבת טקסט 18">
            <a:extLst>
              <a:ext uri="{FF2B5EF4-FFF2-40B4-BE49-F238E27FC236}">
                <a16:creationId xmlns:a16="http://schemas.microsoft.com/office/drawing/2014/main" id="{14C4D913-FC9A-D6E4-9C71-2EAC975EEA57}"/>
              </a:ext>
            </a:extLst>
          </p:cNvPr>
          <p:cNvSpPr txBox="1"/>
          <p:nvPr/>
        </p:nvSpPr>
        <p:spPr>
          <a:xfrm>
            <a:off x="264879" y="2131648"/>
            <a:ext cx="8716064" cy="2677656"/>
          </a:xfrm>
          <a:prstGeom prst="rect">
            <a:avLst/>
          </a:prstGeom>
          <a:noFill/>
        </p:spPr>
        <p:txBody>
          <a:bodyPr wrap="square" rtlCol="1">
            <a:spAutoFit/>
          </a:bodyPr>
          <a:lstStyle/>
          <a:p>
            <a:pPr algn="ctr"/>
            <a:r>
              <a:rPr lang="en-US" sz="2400" b="1" dirty="0">
                <a:solidFill>
                  <a:schemeClr val="bg1"/>
                </a:solidFill>
              </a:rPr>
              <a:t>The App accepts astronomical images (photos of stars)</a:t>
            </a:r>
          </a:p>
          <a:p>
            <a:pPr algn="ctr"/>
            <a:r>
              <a:rPr lang="en-US" sz="2400" b="1" dirty="0">
                <a:solidFill>
                  <a:schemeClr val="bg1"/>
                </a:solidFill>
              </a:rPr>
              <a:t>, detects stars in them using computer vision techniques, and then optionally used API Astrometry to uploads the image to Astrometry.net - to determine the astronomical coordinates </a:t>
            </a:r>
          </a:p>
          <a:p>
            <a:pPr algn="ctr"/>
            <a:endParaRPr lang="en-US" sz="2400" b="1" dirty="0">
              <a:solidFill>
                <a:schemeClr val="bg1"/>
              </a:solidFill>
            </a:endParaRPr>
          </a:p>
          <a:p>
            <a:pPr algn="ctr"/>
            <a:r>
              <a:rPr lang="en-US" sz="2400" b="1" dirty="0">
                <a:solidFill>
                  <a:schemeClr val="bg1"/>
                </a:solidFill>
              </a:rPr>
              <a:t>after that it return the names of stars at those locations from SIMBAD database catalog.</a:t>
            </a:r>
            <a:endParaRPr lang="en-US" sz="2400" dirty="0">
              <a:solidFill>
                <a:schemeClr val="bg1"/>
              </a:solidFill>
            </a:endParaRPr>
          </a:p>
        </p:txBody>
      </p:sp>
      <p:pic>
        <p:nvPicPr>
          <p:cNvPr id="20" name="Image 0" descr="preencoded.png">
            <a:extLst>
              <a:ext uri="{FF2B5EF4-FFF2-40B4-BE49-F238E27FC236}">
                <a16:creationId xmlns:a16="http://schemas.microsoft.com/office/drawing/2014/main" id="{1441E1AF-9E36-3D13-6D4F-5C785267CFCC}"/>
              </a:ext>
            </a:extLst>
          </p:cNvPr>
          <p:cNvPicPr>
            <a:picLocks noChangeAspect="1"/>
          </p:cNvPicPr>
          <p:nvPr/>
        </p:nvPicPr>
        <p:blipFill>
          <a:blip r:embed="rId8"/>
          <a:stretch>
            <a:fillRect/>
          </a:stretch>
        </p:blipFill>
        <p:spPr>
          <a:xfrm>
            <a:off x="9144000" y="0"/>
            <a:ext cx="5486400" cy="8229600"/>
          </a:xfrm>
          <a:prstGeom prst="rect">
            <a:avLst/>
          </a:prstGeom>
        </p:spPr>
      </p:pic>
    </p:spTree>
    <p:extLst>
      <p:ext uri="{BB962C8B-B14F-4D97-AF65-F5344CB8AC3E}">
        <p14:creationId xmlns:p14="http://schemas.microsoft.com/office/powerpoint/2010/main" val="364646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42"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8"/>
                                        </p:tgtEl>
                                      </p:cBhvr>
                                    </p:cmd>
                                  </p:childTnLst>
                                </p:cTn>
                              </p:par>
                            </p:childTnLst>
                          </p:cTn>
                        </p:par>
                      </p:childTnLst>
                    </p:cTn>
                  </p:par>
                </p:childTnLst>
              </p:cTn>
              <p:nextCondLst>
                <p:cond evt="onClick" delay="0">
                  <p:tgtEl>
                    <p:spTgt spid="18"/>
                  </p:tgtEl>
                </p:cond>
              </p:nextCondLst>
            </p:seq>
            <p:video>
              <p:cMediaNode vol="80000">
                <p:cTn id="12" repeatCount="indefinite" fill="remove" display="0">
                  <p:stCondLst>
                    <p:cond delay="indefinite"/>
                  </p:stCondLst>
                </p:cTn>
                <p:tgtEl>
                  <p:spTgt spid="18"/>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CE6EF-0E2F-EDBC-E4D1-FFF7F0B8DCC5}"/>
            </a:ext>
          </a:extLst>
        </p:cNvPr>
        <p:cNvGrpSpPr/>
        <p:nvPr/>
      </p:nvGrpSpPr>
      <p:grpSpPr>
        <a:xfrm>
          <a:off x="0" y="0"/>
          <a:ext cx="0" cy="0"/>
          <a:chOff x="0" y="0"/>
          <a:chExt cx="0" cy="0"/>
        </a:xfrm>
      </p:grpSpPr>
      <p:pic>
        <p:nvPicPr>
          <p:cNvPr id="3" name="Image 0" descr="preencoded.png">
            <a:extLst>
              <a:ext uri="{FF2B5EF4-FFF2-40B4-BE49-F238E27FC236}">
                <a16:creationId xmlns:a16="http://schemas.microsoft.com/office/drawing/2014/main" id="{E17B6F11-638E-565E-A960-E0F3B0883160}"/>
              </a:ext>
            </a:extLst>
          </p:cNvPr>
          <p:cNvPicPr>
            <a:picLocks noChangeAspect="1"/>
          </p:cNvPicPr>
          <p:nvPr/>
        </p:nvPicPr>
        <p:blipFill>
          <a:blip r:embed="rId5"/>
          <a:stretch>
            <a:fillRect/>
          </a:stretch>
        </p:blipFill>
        <p:spPr>
          <a:xfrm>
            <a:off x="403769" y="1934647"/>
            <a:ext cx="566976" cy="566976"/>
          </a:xfrm>
          <a:prstGeom prst="rect">
            <a:avLst/>
          </a:prstGeom>
        </p:spPr>
      </p:pic>
      <p:sp>
        <p:nvSpPr>
          <p:cNvPr id="4" name="Text 1">
            <a:extLst>
              <a:ext uri="{FF2B5EF4-FFF2-40B4-BE49-F238E27FC236}">
                <a16:creationId xmlns:a16="http://schemas.microsoft.com/office/drawing/2014/main" id="{17A9EB23-6DD3-23EF-7182-925E5AB89A60}"/>
              </a:ext>
            </a:extLst>
          </p:cNvPr>
          <p:cNvSpPr/>
          <p:nvPr/>
        </p:nvSpPr>
        <p:spPr>
          <a:xfrm>
            <a:off x="403769" y="2728436"/>
            <a:ext cx="3048000" cy="708660"/>
          </a:xfrm>
          <a:prstGeom prst="rect">
            <a:avLst/>
          </a:prstGeom>
          <a:noFill/>
          <a:ln/>
        </p:spPr>
        <p:txBody>
          <a:bodyPr wrap="square" lIns="0" tIns="0" rIns="0" bIns="0" rtlCol="0" anchor="t"/>
          <a:lstStyle/>
          <a:p>
            <a:pPr algn="l">
              <a:lnSpc>
                <a:spcPts val="2750"/>
              </a:lnSpc>
            </a:pPr>
            <a:r>
              <a:rPr lang="en-US" sz="2200" dirty="0">
                <a:solidFill>
                  <a:srgbClr val="EBECEF"/>
                </a:solidFill>
                <a:latin typeface="Fraunces Medium" pitchFamily="34" charset="0"/>
                <a:ea typeface="Fraunces Medium" pitchFamily="34" charset="-122"/>
                <a:cs typeface="Fraunces Medium" pitchFamily="34" charset="-120"/>
              </a:rPr>
              <a:t>A client sends an HTTP POST to /upload with an image of the night sky (stars)</a:t>
            </a:r>
            <a:endParaRPr lang="en-US" sz="2200" dirty="0"/>
          </a:p>
        </p:txBody>
      </p:sp>
      <p:pic>
        <p:nvPicPr>
          <p:cNvPr id="6" name="Image 1" descr="preencoded.png">
            <a:extLst>
              <a:ext uri="{FF2B5EF4-FFF2-40B4-BE49-F238E27FC236}">
                <a16:creationId xmlns:a16="http://schemas.microsoft.com/office/drawing/2014/main" id="{496222A7-6655-5542-23C5-7F7C676E35B4}"/>
              </a:ext>
            </a:extLst>
          </p:cNvPr>
          <p:cNvPicPr>
            <a:picLocks noChangeAspect="1"/>
          </p:cNvPicPr>
          <p:nvPr/>
        </p:nvPicPr>
        <p:blipFill>
          <a:blip r:embed="rId6"/>
          <a:stretch>
            <a:fillRect/>
          </a:stretch>
        </p:blipFill>
        <p:spPr>
          <a:xfrm>
            <a:off x="4125278" y="1934647"/>
            <a:ext cx="566976" cy="566976"/>
          </a:xfrm>
          <a:prstGeom prst="rect">
            <a:avLst/>
          </a:prstGeom>
        </p:spPr>
      </p:pic>
      <p:sp>
        <p:nvSpPr>
          <p:cNvPr id="7" name="Text 3">
            <a:extLst>
              <a:ext uri="{FF2B5EF4-FFF2-40B4-BE49-F238E27FC236}">
                <a16:creationId xmlns:a16="http://schemas.microsoft.com/office/drawing/2014/main" id="{012E4189-9585-D0ED-D246-0C45D3119D86}"/>
              </a:ext>
            </a:extLst>
          </p:cNvPr>
          <p:cNvSpPr/>
          <p:nvPr/>
        </p:nvSpPr>
        <p:spPr>
          <a:xfrm>
            <a:off x="4125278" y="272843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Star Detection</a:t>
            </a:r>
            <a:endParaRPr lang="en-US" sz="2200" dirty="0"/>
          </a:p>
        </p:txBody>
      </p:sp>
      <p:pic>
        <p:nvPicPr>
          <p:cNvPr id="9" name="Image 2" descr="preencoded.png">
            <a:extLst>
              <a:ext uri="{FF2B5EF4-FFF2-40B4-BE49-F238E27FC236}">
                <a16:creationId xmlns:a16="http://schemas.microsoft.com/office/drawing/2014/main" id="{B241DBB3-436C-7C88-85EB-27085614AC63}"/>
              </a:ext>
            </a:extLst>
          </p:cNvPr>
          <p:cNvPicPr>
            <a:picLocks noChangeAspect="1"/>
          </p:cNvPicPr>
          <p:nvPr/>
        </p:nvPicPr>
        <p:blipFill>
          <a:blip r:embed="rId7"/>
          <a:stretch>
            <a:fillRect/>
          </a:stretch>
        </p:blipFill>
        <p:spPr>
          <a:xfrm>
            <a:off x="8023860" y="1966729"/>
            <a:ext cx="566976" cy="566976"/>
          </a:xfrm>
          <a:prstGeom prst="rect">
            <a:avLst/>
          </a:prstGeom>
        </p:spPr>
      </p:pic>
      <p:sp>
        <p:nvSpPr>
          <p:cNvPr id="10" name="Text 5">
            <a:extLst>
              <a:ext uri="{FF2B5EF4-FFF2-40B4-BE49-F238E27FC236}">
                <a16:creationId xmlns:a16="http://schemas.microsoft.com/office/drawing/2014/main" id="{E52A453E-E9EA-EF3D-C511-E93CA7B7DF8E}"/>
              </a:ext>
            </a:extLst>
          </p:cNvPr>
          <p:cNvSpPr/>
          <p:nvPr/>
        </p:nvSpPr>
        <p:spPr>
          <a:xfrm>
            <a:off x="8023860" y="2747053"/>
            <a:ext cx="3048119" cy="708660"/>
          </a:xfrm>
          <a:prstGeom prst="rect">
            <a:avLst/>
          </a:prstGeom>
          <a:noFill/>
          <a:ln/>
        </p:spPr>
        <p:txBody>
          <a:bodyPr wrap="squar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API Astrometry</a:t>
            </a:r>
            <a:endParaRPr lang="en-US" sz="2200" dirty="0"/>
          </a:p>
        </p:txBody>
      </p:sp>
      <p:sp>
        <p:nvSpPr>
          <p:cNvPr id="13" name="Text 7">
            <a:extLst>
              <a:ext uri="{FF2B5EF4-FFF2-40B4-BE49-F238E27FC236}">
                <a16:creationId xmlns:a16="http://schemas.microsoft.com/office/drawing/2014/main" id="{0EB09210-C88A-8C3E-99C2-B03A76C9992B}"/>
              </a:ext>
            </a:extLst>
          </p:cNvPr>
          <p:cNvSpPr/>
          <p:nvPr/>
        </p:nvSpPr>
        <p:spPr>
          <a:xfrm>
            <a:off x="11217867" y="2690939"/>
            <a:ext cx="2347502" cy="596431"/>
          </a:xfrm>
          <a:prstGeom prst="rect">
            <a:avLst/>
          </a:prstGeom>
          <a:noFill/>
          <a:ln/>
        </p:spPr>
        <p:txBody>
          <a:bodyPr wrap="none" lIns="0" tIns="0" rIns="0" bIns="0" rtlCol="0" anchor="t"/>
          <a:lstStyle/>
          <a:p>
            <a:pPr algn="l">
              <a:lnSpc>
                <a:spcPts val="2750"/>
              </a:lnSpc>
            </a:pPr>
            <a:r>
              <a:rPr lang="en-US" sz="2200" dirty="0" err="1">
                <a:solidFill>
                  <a:srgbClr val="EBECEF"/>
                </a:solidFill>
                <a:latin typeface="Fraunces Medium" pitchFamily="34" charset="0"/>
                <a:ea typeface="Fraunces Medium" pitchFamily="34" charset="-122"/>
                <a:cs typeface="Fraunces Medium" pitchFamily="34" charset="-120"/>
              </a:rPr>
              <a:t>SiMBAD</a:t>
            </a:r>
            <a:r>
              <a:rPr lang="en-US" sz="2200" dirty="0">
                <a:solidFill>
                  <a:srgbClr val="EBECEF"/>
                </a:solidFill>
                <a:latin typeface="Fraunces Medium" pitchFamily="34" charset="0"/>
                <a:ea typeface="Fraunces Medium" pitchFamily="34" charset="-122"/>
                <a:cs typeface="Fraunces Medium" pitchFamily="34" charset="-120"/>
              </a:rPr>
              <a:t> Database Catalog</a:t>
            </a:r>
            <a:endParaRPr lang="en-US" sz="2200" dirty="0"/>
          </a:p>
        </p:txBody>
      </p:sp>
      <p:sp>
        <p:nvSpPr>
          <p:cNvPr id="16" name="תיבת טקסט 15">
            <a:extLst>
              <a:ext uri="{FF2B5EF4-FFF2-40B4-BE49-F238E27FC236}">
                <a16:creationId xmlns:a16="http://schemas.microsoft.com/office/drawing/2014/main" id="{FA600024-148F-C83F-2F57-B2014870042A}"/>
              </a:ext>
            </a:extLst>
          </p:cNvPr>
          <p:cNvSpPr txBox="1"/>
          <p:nvPr/>
        </p:nvSpPr>
        <p:spPr>
          <a:xfrm>
            <a:off x="4171184" y="308865"/>
            <a:ext cx="4809759" cy="1200329"/>
          </a:xfrm>
          <a:prstGeom prst="rect">
            <a:avLst/>
          </a:prstGeom>
          <a:noFill/>
        </p:spPr>
        <p:txBody>
          <a:bodyPr wrap="square" rtlCol="1">
            <a:spAutoFit/>
          </a:bodyPr>
          <a:lstStyle/>
          <a:p>
            <a:pPr algn="ctr"/>
            <a:r>
              <a:rPr lang="en-US" sz="4400" b="1" dirty="0">
                <a:solidFill>
                  <a:schemeClr val="bg1"/>
                </a:solidFill>
              </a:rPr>
              <a:t>Implementation</a:t>
            </a:r>
            <a:endParaRPr lang="en-US" sz="5400" b="1" dirty="0">
              <a:solidFill>
                <a:schemeClr val="bg1"/>
              </a:solidFill>
            </a:endParaRPr>
          </a:p>
          <a:p>
            <a:pPr algn="l"/>
            <a:endParaRPr lang="en-US" sz="2800" b="1" dirty="0">
              <a:solidFill>
                <a:schemeClr val="bg1"/>
              </a:solidFill>
            </a:endParaRPr>
          </a:p>
        </p:txBody>
      </p:sp>
      <p:pic>
        <p:nvPicPr>
          <p:cNvPr id="17" name="תמונה 16" descr="תמונה שמכילה צילום מסך, גאדג'ט, טלפון נייד, מולטימדיה&#10;&#10;תוכן בינה מלאכותית גנרטיבית עשוי להיות שגוי.">
            <a:extLst>
              <a:ext uri="{FF2B5EF4-FFF2-40B4-BE49-F238E27FC236}">
                <a16:creationId xmlns:a16="http://schemas.microsoft.com/office/drawing/2014/main" id="{D49D4C20-10A7-4E14-57AC-ED646B945E52}"/>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182522" y="327981"/>
            <a:ext cx="751816" cy="1320262"/>
          </a:xfrm>
          <a:prstGeom prst="rect">
            <a:avLst/>
          </a:prstGeom>
          <a:solidFill>
            <a:schemeClr val="bg1"/>
          </a:solidFill>
        </p:spPr>
      </p:pic>
      <p:sp>
        <p:nvSpPr>
          <p:cNvPr id="2" name="תיבת טקסט 1">
            <a:extLst>
              <a:ext uri="{FF2B5EF4-FFF2-40B4-BE49-F238E27FC236}">
                <a16:creationId xmlns:a16="http://schemas.microsoft.com/office/drawing/2014/main" id="{963EDBE0-B3B5-C1EE-D9F0-6A1EE72CA10A}"/>
              </a:ext>
            </a:extLst>
          </p:cNvPr>
          <p:cNvSpPr txBox="1"/>
          <p:nvPr/>
        </p:nvSpPr>
        <p:spPr>
          <a:xfrm>
            <a:off x="3928027" y="3147296"/>
            <a:ext cx="3812345" cy="2031325"/>
          </a:xfrm>
          <a:prstGeom prst="rect">
            <a:avLst/>
          </a:prstGeom>
          <a:noFill/>
        </p:spPr>
        <p:txBody>
          <a:bodyPr wrap="square" rtlCol="1">
            <a:spAutoFit/>
          </a:bodyPr>
          <a:lstStyle/>
          <a:p>
            <a:pPr algn="l"/>
            <a:r>
              <a:rPr lang="en-US" dirty="0">
                <a:solidFill>
                  <a:schemeClr val="bg1"/>
                </a:solidFill>
              </a:rPr>
              <a:t>*Detect stars in image pixels (OpenCV's </a:t>
            </a:r>
            <a:r>
              <a:rPr lang="en-US" dirty="0" err="1">
                <a:solidFill>
                  <a:schemeClr val="bg1"/>
                </a:solidFill>
              </a:rPr>
              <a:t>HoughCircles</a:t>
            </a:r>
            <a:r>
              <a:rPr lang="en-US" dirty="0">
                <a:solidFill>
                  <a:schemeClr val="bg1"/>
                </a:solidFill>
              </a:rPr>
              <a:t> to detect stars (or at least, bright circular features in the image, which often correspond to stars in astronomical FITS images))</a:t>
            </a:r>
          </a:p>
          <a:p>
            <a:pPr algn="l"/>
            <a:r>
              <a:rPr lang="en-US" dirty="0">
                <a:solidFill>
                  <a:schemeClr val="bg1"/>
                </a:solidFill>
              </a:rPr>
              <a:t>*Takes a list of star coordinates in pixels (x, y).</a:t>
            </a:r>
          </a:p>
        </p:txBody>
      </p:sp>
      <p:sp>
        <p:nvSpPr>
          <p:cNvPr id="8" name="תיבת טקסט 7">
            <a:extLst>
              <a:ext uri="{FF2B5EF4-FFF2-40B4-BE49-F238E27FC236}">
                <a16:creationId xmlns:a16="http://schemas.microsoft.com/office/drawing/2014/main" id="{2607BBD5-0649-1831-C000-D6F84BEA4A4D}"/>
              </a:ext>
            </a:extLst>
          </p:cNvPr>
          <p:cNvSpPr txBox="1"/>
          <p:nvPr/>
        </p:nvSpPr>
        <p:spPr>
          <a:xfrm>
            <a:off x="403769" y="4332623"/>
            <a:ext cx="3812345" cy="369332"/>
          </a:xfrm>
          <a:prstGeom prst="rect">
            <a:avLst/>
          </a:prstGeom>
          <a:noFill/>
        </p:spPr>
        <p:txBody>
          <a:bodyPr wrap="square" rtlCol="1">
            <a:spAutoFit/>
          </a:bodyPr>
          <a:lstStyle/>
          <a:p>
            <a:pPr algn="l"/>
            <a:r>
              <a:rPr lang="en-US" dirty="0">
                <a:solidFill>
                  <a:schemeClr val="bg1"/>
                </a:solidFill>
              </a:rPr>
              <a:t>*User </a:t>
            </a:r>
            <a:r>
              <a:rPr lang="en-US" dirty="0" err="1">
                <a:solidFill>
                  <a:schemeClr val="bg1"/>
                </a:solidFill>
              </a:rPr>
              <a:t>uplode</a:t>
            </a:r>
            <a:r>
              <a:rPr lang="en-US" dirty="0">
                <a:solidFill>
                  <a:schemeClr val="bg1"/>
                </a:solidFill>
              </a:rPr>
              <a:t> image</a:t>
            </a:r>
          </a:p>
        </p:txBody>
      </p:sp>
      <p:sp>
        <p:nvSpPr>
          <p:cNvPr id="11" name="תיבת טקסט 10">
            <a:extLst>
              <a:ext uri="{FF2B5EF4-FFF2-40B4-BE49-F238E27FC236}">
                <a16:creationId xmlns:a16="http://schemas.microsoft.com/office/drawing/2014/main" id="{6F042092-81DA-12BB-9A17-4A97DCCCFF99}"/>
              </a:ext>
            </a:extLst>
          </p:cNvPr>
          <p:cNvSpPr txBox="1"/>
          <p:nvPr/>
        </p:nvSpPr>
        <p:spPr>
          <a:xfrm>
            <a:off x="4470536" y="6372911"/>
            <a:ext cx="2844664" cy="646331"/>
          </a:xfrm>
          <a:prstGeom prst="rect">
            <a:avLst/>
          </a:prstGeom>
          <a:noFill/>
        </p:spPr>
        <p:txBody>
          <a:bodyPr wrap="square" rtlCol="1">
            <a:spAutoFit/>
          </a:bodyPr>
          <a:lstStyle/>
          <a:p>
            <a:pPr algn="l"/>
            <a:r>
              <a:rPr lang="en-US" dirty="0">
                <a:solidFill>
                  <a:schemeClr val="bg1"/>
                </a:solidFill>
              </a:rPr>
              <a:t>*Saves the results in a human-readable .txt file.</a:t>
            </a:r>
          </a:p>
        </p:txBody>
      </p:sp>
      <p:sp>
        <p:nvSpPr>
          <p:cNvPr id="14" name="תיבת טקסט 13">
            <a:extLst>
              <a:ext uri="{FF2B5EF4-FFF2-40B4-BE49-F238E27FC236}">
                <a16:creationId xmlns:a16="http://schemas.microsoft.com/office/drawing/2014/main" id="{DA8DE47C-34B7-5165-9BDE-9C9FD565F7EE}"/>
              </a:ext>
            </a:extLst>
          </p:cNvPr>
          <p:cNvSpPr txBox="1"/>
          <p:nvPr/>
        </p:nvSpPr>
        <p:spPr>
          <a:xfrm>
            <a:off x="7877972" y="3231255"/>
            <a:ext cx="3587197" cy="1754326"/>
          </a:xfrm>
          <a:prstGeom prst="rect">
            <a:avLst/>
          </a:prstGeom>
          <a:noFill/>
        </p:spPr>
        <p:txBody>
          <a:bodyPr wrap="square" rtlCol="1">
            <a:spAutoFit/>
          </a:bodyPr>
          <a:lstStyle/>
          <a:p>
            <a:pPr algn="l"/>
            <a:r>
              <a:rPr lang="en-US" dirty="0">
                <a:solidFill>
                  <a:schemeClr val="bg1"/>
                </a:solidFill>
              </a:rPr>
              <a:t>*(Convert pixel coordinates → RA/Dec) </a:t>
            </a:r>
          </a:p>
          <a:p>
            <a:pPr algn="l"/>
            <a:r>
              <a:rPr lang="en-US" dirty="0">
                <a:solidFill>
                  <a:schemeClr val="bg1"/>
                </a:solidFill>
              </a:rPr>
              <a:t>Converts those pixel coordinates into celestial sky coordinates (RA, DEC). that do by astrometry (get WCS, world coordinates system)</a:t>
            </a:r>
          </a:p>
        </p:txBody>
      </p:sp>
      <p:sp>
        <p:nvSpPr>
          <p:cNvPr id="15" name="תיבת טקסט 14">
            <a:extLst>
              <a:ext uri="{FF2B5EF4-FFF2-40B4-BE49-F238E27FC236}">
                <a16:creationId xmlns:a16="http://schemas.microsoft.com/office/drawing/2014/main" id="{91FF900B-5853-13B1-004B-E83CF860819D}"/>
              </a:ext>
            </a:extLst>
          </p:cNvPr>
          <p:cNvSpPr txBox="1"/>
          <p:nvPr/>
        </p:nvSpPr>
        <p:spPr>
          <a:xfrm>
            <a:off x="11557073" y="3147295"/>
            <a:ext cx="2758648" cy="2031325"/>
          </a:xfrm>
          <a:prstGeom prst="rect">
            <a:avLst/>
          </a:prstGeom>
          <a:noFill/>
        </p:spPr>
        <p:txBody>
          <a:bodyPr wrap="square" rtlCol="1">
            <a:spAutoFit/>
          </a:bodyPr>
          <a:lstStyle/>
          <a:p>
            <a:pPr algn="l"/>
            <a:r>
              <a:rPr lang="en-US" dirty="0">
                <a:solidFill>
                  <a:schemeClr val="bg1"/>
                </a:solidFill>
              </a:rPr>
              <a:t>*Uses the SIMBAD database catalog to find the names of stars at those locations(For each star RA/Dec, query SIMBAD to get the star's common name)</a:t>
            </a:r>
          </a:p>
        </p:txBody>
      </p:sp>
      <p:sp>
        <p:nvSpPr>
          <p:cNvPr id="21" name="תיבת טקסט 20">
            <a:extLst>
              <a:ext uri="{FF2B5EF4-FFF2-40B4-BE49-F238E27FC236}">
                <a16:creationId xmlns:a16="http://schemas.microsoft.com/office/drawing/2014/main" id="{82AB7E9B-4302-1FCD-CC04-4606120173EB}"/>
              </a:ext>
            </a:extLst>
          </p:cNvPr>
          <p:cNvSpPr txBox="1"/>
          <p:nvPr/>
        </p:nvSpPr>
        <p:spPr>
          <a:xfrm>
            <a:off x="312933" y="6419077"/>
            <a:ext cx="3812345" cy="1200329"/>
          </a:xfrm>
          <a:prstGeom prst="rect">
            <a:avLst/>
          </a:prstGeom>
          <a:noFill/>
        </p:spPr>
        <p:txBody>
          <a:bodyPr wrap="square" rtlCol="1">
            <a:spAutoFit/>
          </a:bodyPr>
          <a:lstStyle/>
          <a:p>
            <a:pPr algn="l"/>
            <a:r>
              <a:rPr lang="en-US" dirty="0">
                <a:solidFill>
                  <a:schemeClr val="bg1"/>
                </a:solidFill>
              </a:rPr>
              <a:t>.*Annotate image with these star names</a:t>
            </a:r>
          </a:p>
          <a:p>
            <a:pPr algn="l"/>
            <a:r>
              <a:rPr lang="en-US" dirty="0">
                <a:solidFill>
                  <a:schemeClr val="bg1"/>
                </a:solidFill>
              </a:rPr>
              <a:t>*Annotates each star with its celestial coordinates and name</a:t>
            </a:r>
          </a:p>
        </p:txBody>
      </p:sp>
      <p:sp>
        <p:nvSpPr>
          <p:cNvPr id="22" name="תיבת טקסט 21">
            <a:extLst>
              <a:ext uri="{FF2B5EF4-FFF2-40B4-BE49-F238E27FC236}">
                <a16:creationId xmlns:a16="http://schemas.microsoft.com/office/drawing/2014/main" id="{ED06CA0A-9ADB-365F-AC8B-3F924AA08ABE}"/>
              </a:ext>
            </a:extLst>
          </p:cNvPr>
          <p:cNvSpPr txBox="1"/>
          <p:nvPr/>
        </p:nvSpPr>
        <p:spPr>
          <a:xfrm>
            <a:off x="7536918" y="6355058"/>
            <a:ext cx="3323789" cy="923330"/>
          </a:xfrm>
          <a:prstGeom prst="rect">
            <a:avLst/>
          </a:prstGeom>
          <a:noFill/>
        </p:spPr>
        <p:txBody>
          <a:bodyPr wrap="square" rtlCol="1">
            <a:spAutoFit/>
          </a:bodyPr>
          <a:lstStyle/>
          <a:p>
            <a:pPr algn="l"/>
            <a:r>
              <a:rPr lang="en-US" dirty="0">
                <a:solidFill>
                  <a:schemeClr val="bg1"/>
                </a:solidFill>
              </a:rPr>
              <a:t>Show to The Client The </a:t>
            </a:r>
            <a:r>
              <a:rPr lang="en-US" dirty="0" err="1">
                <a:solidFill>
                  <a:schemeClr val="bg1"/>
                </a:solidFill>
              </a:rPr>
              <a:t>Img</a:t>
            </a:r>
            <a:r>
              <a:rPr lang="en-US" dirty="0">
                <a:solidFill>
                  <a:schemeClr val="bg1"/>
                </a:solidFill>
              </a:rPr>
              <a:t> with Stars </a:t>
            </a:r>
            <a:r>
              <a:rPr lang="en-US" dirty="0" err="1">
                <a:solidFill>
                  <a:schemeClr val="bg1"/>
                </a:solidFill>
              </a:rPr>
              <a:t>Names,Their</a:t>
            </a:r>
            <a:r>
              <a:rPr lang="en-US" dirty="0">
                <a:solidFill>
                  <a:schemeClr val="bg1"/>
                </a:solidFill>
              </a:rPr>
              <a:t> Locations (RA, DEC). </a:t>
            </a:r>
          </a:p>
        </p:txBody>
      </p:sp>
      <p:pic>
        <p:nvPicPr>
          <p:cNvPr id="24" name="Image 2" descr="preencoded.png">
            <a:extLst>
              <a:ext uri="{FF2B5EF4-FFF2-40B4-BE49-F238E27FC236}">
                <a16:creationId xmlns:a16="http://schemas.microsoft.com/office/drawing/2014/main" id="{E28FC186-2DC6-F655-43F4-233BEF2A0A5E}"/>
              </a:ext>
            </a:extLst>
          </p:cNvPr>
          <p:cNvPicPr>
            <a:picLocks noChangeAspect="1"/>
          </p:cNvPicPr>
          <p:nvPr/>
        </p:nvPicPr>
        <p:blipFill>
          <a:blip r:embed="rId7"/>
          <a:stretch>
            <a:fillRect/>
          </a:stretch>
        </p:blipFill>
        <p:spPr>
          <a:xfrm>
            <a:off x="4408766" y="5778189"/>
            <a:ext cx="566976" cy="566976"/>
          </a:xfrm>
          <a:prstGeom prst="rect">
            <a:avLst/>
          </a:prstGeom>
        </p:spPr>
      </p:pic>
      <p:pic>
        <p:nvPicPr>
          <p:cNvPr id="25" name="Image 0" descr="preencoded.png">
            <a:extLst>
              <a:ext uri="{FF2B5EF4-FFF2-40B4-BE49-F238E27FC236}">
                <a16:creationId xmlns:a16="http://schemas.microsoft.com/office/drawing/2014/main" id="{59D30573-9322-2DC4-8AE7-008ECF815D92}"/>
              </a:ext>
            </a:extLst>
          </p:cNvPr>
          <p:cNvPicPr>
            <a:picLocks noChangeAspect="1"/>
          </p:cNvPicPr>
          <p:nvPr/>
        </p:nvPicPr>
        <p:blipFill>
          <a:blip r:embed="rId5"/>
          <a:stretch>
            <a:fillRect/>
          </a:stretch>
        </p:blipFill>
        <p:spPr>
          <a:xfrm>
            <a:off x="7594484" y="5718937"/>
            <a:ext cx="566976" cy="566976"/>
          </a:xfrm>
          <a:prstGeom prst="rect">
            <a:avLst/>
          </a:prstGeom>
        </p:spPr>
      </p:pic>
      <p:pic>
        <p:nvPicPr>
          <p:cNvPr id="26" name="55aef744-f21b-4f52-9a19-e1bbbc5bc946">
            <a:hlinkClick r:id="" action="ppaction://media"/>
            <a:extLst>
              <a:ext uri="{FF2B5EF4-FFF2-40B4-BE49-F238E27FC236}">
                <a16:creationId xmlns:a16="http://schemas.microsoft.com/office/drawing/2014/main" id="{ED609C5B-1B52-BDA6-BEC0-5249E8EE81B7}"/>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403769" y="265862"/>
            <a:ext cx="1129609" cy="112960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1" name="תמונה 30" descr="תמונה שמכילה צילום מסך, גאדג'ט, טלפון נייד, מולטימדיה&#10;&#10;תוכן בינה מלאכותית גנרטיבית עשוי להיות שגוי.">
            <a:extLst>
              <a:ext uri="{FF2B5EF4-FFF2-40B4-BE49-F238E27FC236}">
                <a16:creationId xmlns:a16="http://schemas.microsoft.com/office/drawing/2014/main" id="{7EC38788-CD31-1747-AB8F-9EB8A6053A76}"/>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12184690" y="5664048"/>
            <a:ext cx="1262134" cy="2216430"/>
          </a:xfrm>
          <a:prstGeom prst="rect">
            <a:avLst/>
          </a:prstGeom>
          <a:solidFill>
            <a:schemeClr val="bg1"/>
          </a:solidFill>
        </p:spPr>
      </p:pic>
      <p:pic>
        <p:nvPicPr>
          <p:cNvPr id="30" name="תמונה 29">
            <a:extLst>
              <a:ext uri="{FF2B5EF4-FFF2-40B4-BE49-F238E27FC236}">
                <a16:creationId xmlns:a16="http://schemas.microsoft.com/office/drawing/2014/main" id="{A68BA3F2-2C41-7FA6-13BA-44ACA5FB3ED4}"/>
              </a:ext>
            </a:extLst>
          </p:cNvPr>
          <p:cNvPicPr>
            <a:picLocks noChangeAspect="1"/>
          </p:cNvPicPr>
          <p:nvPr/>
        </p:nvPicPr>
        <p:blipFill>
          <a:blip r:embed="rId11"/>
          <a:stretch>
            <a:fillRect/>
          </a:stretch>
        </p:blipFill>
        <p:spPr>
          <a:xfrm>
            <a:off x="12323298" y="6002425"/>
            <a:ext cx="995344" cy="1533840"/>
          </a:xfrm>
          <a:prstGeom prst="rect">
            <a:avLst/>
          </a:prstGeom>
        </p:spPr>
      </p:pic>
      <p:sp>
        <p:nvSpPr>
          <p:cNvPr id="33" name="Shape 1">
            <a:extLst>
              <a:ext uri="{FF2B5EF4-FFF2-40B4-BE49-F238E27FC236}">
                <a16:creationId xmlns:a16="http://schemas.microsoft.com/office/drawing/2014/main" id="{DEAE147E-4445-AEBE-076B-D0C61DF9ECE4}"/>
              </a:ext>
            </a:extLst>
          </p:cNvPr>
          <p:cNvSpPr/>
          <p:nvPr/>
        </p:nvSpPr>
        <p:spPr>
          <a:xfrm>
            <a:off x="11071979" y="2070273"/>
            <a:ext cx="628387" cy="546495"/>
          </a:xfrm>
          <a:prstGeom prst="roundRect">
            <a:avLst>
              <a:gd name="adj" fmla="val 18669"/>
            </a:avLst>
          </a:prstGeom>
          <a:solidFill>
            <a:srgbClr val="283157"/>
          </a:solidFill>
          <a:ln w="7620">
            <a:solidFill>
              <a:srgbClr val="414A70"/>
            </a:solidFill>
            <a:prstDash val="solid"/>
          </a:ln>
        </p:spPr>
        <p:txBody>
          <a:bodyPr/>
          <a:lstStyle/>
          <a:p>
            <a:endParaRPr lang="he-IL"/>
          </a:p>
        </p:txBody>
      </p:sp>
      <p:pic>
        <p:nvPicPr>
          <p:cNvPr id="32" name="Image 0" descr="preencoded.png">
            <a:extLst>
              <a:ext uri="{FF2B5EF4-FFF2-40B4-BE49-F238E27FC236}">
                <a16:creationId xmlns:a16="http://schemas.microsoft.com/office/drawing/2014/main" id="{22F13842-8FA5-3DE6-D6CD-3A68DDB49D33}"/>
              </a:ext>
            </a:extLst>
          </p:cNvPr>
          <p:cNvPicPr>
            <a:picLocks noChangeAspect="1"/>
          </p:cNvPicPr>
          <p:nvPr/>
        </p:nvPicPr>
        <p:blipFill>
          <a:blip r:embed="rId12"/>
          <a:stretch>
            <a:fillRect/>
          </a:stretch>
        </p:blipFill>
        <p:spPr>
          <a:xfrm>
            <a:off x="11132177" y="2070273"/>
            <a:ext cx="453480" cy="566977"/>
          </a:xfrm>
          <a:prstGeom prst="rect">
            <a:avLst/>
          </a:prstGeom>
        </p:spPr>
      </p:pic>
      <p:sp>
        <p:nvSpPr>
          <p:cNvPr id="34" name="Shape 7">
            <a:extLst>
              <a:ext uri="{FF2B5EF4-FFF2-40B4-BE49-F238E27FC236}">
                <a16:creationId xmlns:a16="http://schemas.microsoft.com/office/drawing/2014/main" id="{7A9D0AE9-CC71-74CE-800D-5C5C31359F7D}"/>
              </a:ext>
            </a:extLst>
          </p:cNvPr>
          <p:cNvSpPr/>
          <p:nvPr/>
        </p:nvSpPr>
        <p:spPr>
          <a:xfrm>
            <a:off x="402223" y="5802043"/>
            <a:ext cx="483870" cy="483870"/>
          </a:xfrm>
          <a:prstGeom prst="roundRect">
            <a:avLst>
              <a:gd name="adj" fmla="val 18669"/>
            </a:avLst>
          </a:prstGeom>
          <a:solidFill>
            <a:srgbClr val="283157"/>
          </a:solidFill>
          <a:ln w="7620">
            <a:solidFill>
              <a:srgbClr val="414A70"/>
            </a:solidFill>
            <a:prstDash val="solid"/>
          </a:ln>
        </p:spPr>
        <p:txBody>
          <a:bodyPr/>
          <a:lstStyle/>
          <a:p>
            <a:endParaRPr lang="he-IL"/>
          </a:p>
        </p:txBody>
      </p:sp>
      <p:pic>
        <p:nvPicPr>
          <p:cNvPr id="35" name="Image 2" descr="preencoded.png">
            <a:extLst>
              <a:ext uri="{FF2B5EF4-FFF2-40B4-BE49-F238E27FC236}">
                <a16:creationId xmlns:a16="http://schemas.microsoft.com/office/drawing/2014/main" id="{60176AFC-6D5C-113B-8D50-2EF21B9C47C0}"/>
              </a:ext>
            </a:extLst>
          </p:cNvPr>
          <p:cNvPicPr>
            <a:picLocks noChangeAspect="1"/>
          </p:cNvPicPr>
          <p:nvPr/>
        </p:nvPicPr>
        <p:blipFill>
          <a:blip r:embed="rId13"/>
          <a:stretch>
            <a:fillRect/>
          </a:stretch>
        </p:blipFill>
        <p:spPr>
          <a:xfrm>
            <a:off x="501278" y="5842345"/>
            <a:ext cx="322540" cy="403265"/>
          </a:xfrm>
          <a:prstGeom prst="rect">
            <a:avLst/>
          </a:prstGeom>
        </p:spPr>
      </p:pic>
      <p:sp>
        <p:nvSpPr>
          <p:cNvPr id="36" name="Text 8">
            <a:extLst>
              <a:ext uri="{FF2B5EF4-FFF2-40B4-BE49-F238E27FC236}">
                <a16:creationId xmlns:a16="http://schemas.microsoft.com/office/drawing/2014/main" id="{A202399D-1C4E-7177-474F-EE1024427B51}"/>
              </a:ext>
            </a:extLst>
          </p:cNvPr>
          <p:cNvSpPr/>
          <p:nvPr/>
        </p:nvSpPr>
        <p:spPr>
          <a:xfrm>
            <a:off x="1024701" y="5909759"/>
            <a:ext cx="2688431" cy="335994"/>
          </a:xfrm>
          <a:prstGeom prst="rect">
            <a:avLst/>
          </a:prstGeom>
          <a:noFill/>
          <a:ln/>
        </p:spPr>
        <p:txBody>
          <a:bodyPr wrap="none" lIns="0" tIns="0" rIns="0" bIns="0" rtlCol="0" anchor="t"/>
          <a:lstStyle/>
          <a:p>
            <a:pPr marL="0" indent="0" algn="l">
              <a:lnSpc>
                <a:spcPts val="2600"/>
              </a:lnSpc>
              <a:buNone/>
            </a:pPr>
            <a:r>
              <a:rPr lang="en-US" sz="2100" dirty="0">
                <a:solidFill>
                  <a:srgbClr val="EBECEF"/>
                </a:solidFill>
                <a:latin typeface="Fraunces Medium" pitchFamily="34" charset="0"/>
                <a:ea typeface="Fraunces Medium" pitchFamily="34" charset="-122"/>
                <a:cs typeface="Fraunces Medium" pitchFamily="34" charset="-120"/>
              </a:rPr>
              <a:t>Annotated Output</a:t>
            </a:r>
            <a:endParaRPr lang="en-US" sz="2100" dirty="0"/>
          </a:p>
        </p:txBody>
      </p:sp>
      <p:sp>
        <p:nvSpPr>
          <p:cNvPr id="37" name="Text 8">
            <a:extLst>
              <a:ext uri="{FF2B5EF4-FFF2-40B4-BE49-F238E27FC236}">
                <a16:creationId xmlns:a16="http://schemas.microsoft.com/office/drawing/2014/main" id="{E61A0BD9-BB7F-69CC-87CB-D5DB909EE6CE}"/>
              </a:ext>
            </a:extLst>
          </p:cNvPr>
          <p:cNvSpPr/>
          <p:nvPr/>
        </p:nvSpPr>
        <p:spPr>
          <a:xfrm>
            <a:off x="8327354" y="5875980"/>
            <a:ext cx="2688431" cy="335994"/>
          </a:xfrm>
          <a:prstGeom prst="rect">
            <a:avLst/>
          </a:prstGeom>
          <a:noFill/>
          <a:ln/>
        </p:spPr>
        <p:txBody>
          <a:bodyPr wrap="none" lIns="0" tIns="0" rIns="0" bIns="0" rtlCol="0" anchor="t"/>
          <a:lstStyle/>
          <a:p>
            <a:pPr algn="l">
              <a:lnSpc>
                <a:spcPts val="2600"/>
              </a:lnSpc>
            </a:pPr>
            <a:r>
              <a:rPr lang="en-US" sz="2100" dirty="0" err="1">
                <a:solidFill>
                  <a:srgbClr val="EBECEF"/>
                </a:solidFill>
                <a:latin typeface="Fraunces Medium" pitchFamily="34" charset="0"/>
                <a:ea typeface="Fraunces Medium" pitchFamily="34" charset="-122"/>
                <a:cs typeface="Fraunces Medium" pitchFamily="34" charset="-120"/>
              </a:rPr>
              <a:t>Img</a:t>
            </a:r>
            <a:r>
              <a:rPr lang="en-US" sz="2100" dirty="0">
                <a:solidFill>
                  <a:srgbClr val="EBECEF"/>
                </a:solidFill>
                <a:latin typeface="Fraunces Medium" pitchFamily="34" charset="0"/>
                <a:ea typeface="Fraunces Medium" pitchFamily="34" charset="-122"/>
                <a:cs typeface="Fraunces Medium" pitchFamily="34" charset="-120"/>
              </a:rPr>
              <a:t> Client Output </a:t>
            </a:r>
            <a:endParaRPr lang="en-US" sz="2100" dirty="0"/>
          </a:p>
        </p:txBody>
      </p:sp>
      <p:pic>
        <p:nvPicPr>
          <p:cNvPr id="5" name="תמונה 4" descr="תמונה שמכילה טקסט, צילום מסך, גופן, עיצוב&#10;&#10;תוכן בינה מלאכותית גנרטיבית עשוי להיות שגוי.">
            <a:extLst>
              <a:ext uri="{FF2B5EF4-FFF2-40B4-BE49-F238E27FC236}">
                <a16:creationId xmlns:a16="http://schemas.microsoft.com/office/drawing/2014/main" id="{5D18E4B5-7EBB-BB60-C2F6-32C30B2A1F88}"/>
              </a:ext>
            </a:extLst>
          </p:cNvPr>
          <p:cNvPicPr>
            <a:picLocks noChangeAspect="1"/>
          </p:cNvPicPr>
          <p:nvPr/>
        </p:nvPicPr>
        <p:blipFill>
          <a:blip r:embed="rId14"/>
          <a:stretch>
            <a:fillRect/>
          </a:stretch>
        </p:blipFill>
        <p:spPr>
          <a:xfrm>
            <a:off x="12288121" y="5909759"/>
            <a:ext cx="1055271" cy="1774579"/>
          </a:xfrm>
          <a:prstGeom prst="rect">
            <a:avLst/>
          </a:prstGeom>
        </p:spPr>
      </p:pic>
    </p:spTree>
    <p:extLst>
      <p:ext uri="{BB962C8B-B14F-4D97-AF65-F5344CB8AC3E}">
        <p14:creationId xmlns:p14="http://schemas.microsoft.com/office/powerpoint/2010/main" val="280435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42"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6"/>
                                        </p:tgtEl>
                                      </p:cBhvr>
                                    </p:cmd>
                                  </p:childTnLst>
                                </p:cTn>
                              </p:par>
                            </p:childTnLst>
                          </p:cTn>
                        </p:par>
                      </p:childTnLst>
                    </p:cTn>
                  </p:par>
                </p:childTnLst>
              </p:cTn>
              <p:nextCondLst>
                <p:cond evt="onClick" delay="0">
                  <p:tgtEl>
                    <p:spTgt spid="26"/>
                  </p:tgtEl>
                </p:cond>
              </p:nextCondLst>
            </p:seq>
            <p:video>
              <p:cMediaNode vol="80000">
                <p:cTn id="12" repeatCount="indefinite" fill="remove" display="0">
                  <p:stCondLst>
                    <p:cond delay="indefinite"/>
                  </p:stCondLst>
                </p:cTn>
                <p:tgtEl>
                  <p:spTgt spid="26"/>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D50D5-C97B-BBDE-BC38-82777ECBC27D}"/>
            </a:ext>
          </a:extLst>
        </p:cNvPr>
        <p:cNvGrpSpPr/>
        <p:nvPr/>
      </p:nvGrpSpPr>
      <p:grpSpPr>
        <a:xfrm>
          <a:off x="0" y="0"/>
          <a:ext cx="0" cy="0"/>
          <a:chOff x="0" y="0"/>
          <a:chExt cx="0" cy="0"/>
        </a:xfrm>
      </p:grpSpPr>
      <p:sp>
        <p:nvSpPr>
          <p:cNvPr id="10" name="תיבת טקסט 9">
            <a:extLst>
              <a:ext uri="{FF2B5EF4-FFF2-40B4-BE49-F238E27FC236}">
                <a16:creationId xmlns:a16="http://schemas.microsoft.com/office/drawing/2014/main" id="{FE1C0C71-4DD8-CB5A-055B-173159598A28}"/>
              </a:ext>
            </a:extLst>
          </p:cNvPr>
          <p:cNvSpPr txBox="1"/>
          <p:nvPr/>
        </p:nvSpPr>
        <p:spPr>
          <a:xfrm>
            <a:off x="1301790" y="2840509"/>
            <a:ext cx="9959926" cy="5262979"/>
          </a:xfrm>
          <a:prstGeom prst="rect">
            <a:avLst/>
          </a:prstGeom>
          <a:noFill/>
        </p:spPr>
        <p:txBody>
          <a:bodyPr wrap="square" rtlCol="1">
            <a:spAutoFit/>
          </a:bodyPr>
          <a:lstStyle/>
          <a:p>
            <a:pPr algn="l"/>
            <a:r>
              <a:rPr lang="en-US" sz="2400" b="1" dirty="0">
                <a:solidFill>
                  <a:schemeClr val="bg1"/>
                </a:solidFill>
              </a:rPr>
              <a:t>Server Process-</a:t>
            </a:r>
            <a:endParaRPr lang="he-IL" sz="2400" b="1" dirty="0">
              <a:solidFill>
                <a:schemeClr val="bg1"/>
              </a:solidFill>
            </a:endParaRPr>
          </a:p>
          <a:p>
            <a:pPr algn="l"/>
            <a:endParaRPr lang="en-US" sz="2400" b="1" dirty="0">
              <a:solidFill>
                <a:schemeClr val="bg1"/>
              </a:solidFill>
            </a:endParaRPr>
          </a:p>
          <a:p>
            <a:pPr algn="l"/>
            <a:r>
              <a:rPr lang="en-US" sz="2400" b="1" dirty="0">
                <a:solidFill>
                  <a:schemeClr val="bg1"/>
                </a:solidFill>
              </a:rPr>
              <a:t>1-A client sends an HTTP REQUEST to /upload with an image of the night sky (stars)</a:t>
            </a:r>
          </a:p>
          <a:p>
            <a:pPr algn="l"/>
            <a:r>
              <a:rPr lang="en-US" sz="2400" b="1" dirty="0">
                <a:solidFill>
                  <a:schemeClr val="bg1"/>
                </a:solidFill>
              </a:rPr>
              <a:t>2-The server receives the request, processes it </a:t>
            </a:r>
          </a:p>
          <a:p>
            <a:pPr algn="l"/>
            <a:r>
              <a:rPr lang="en-US" sz="2400" b="1" dirty="0">
                <a:solidFill>
                  <a:schemeClr val="bg1"/>
                </a:solidFill>
              </a:rPr>
              <a:t>2-The server checks the image is valid, saves it and sends a response back.</a:t>
            </a:r>
          </a:p>
          <a:p>
            <a:pPr algn="l"/>
            <a:r>
              <a:rPr lang="en-US" sz="2400" b="1" dirty="0">
                <a:solidFill>
                  <a:schemeClr val="bg1"/>
                </a:solidFill>
              </a:rPr>
              <a:t>3-The image is processed to detect stars (using OpenCV)</a:t>
            </a:r>
          </a:p>
          <a:p>
            <a:pPr algn="l"/>
            <a:r>
              <a:rPr lang="en-US" sz="2400" b="1" dirty="0">
                <a:solidFill>
                  <a:schemeClr val="bg1"/>
                </a:solidFill>
              </a:rPr>
              <a:t>4-The image is uploaded to Astrometry.net to resolve star names and coordinates</a:t>
            </a:r>
          </a:p>
          <a:p>
            <a:pPr algn="l"/>
            <a:r>
              <a:rPr lang="en-US" sz="2400" b="1" dirty="0">
                <a:solidFill>
                  <a:schemeClr val="bg1"/>
                </a:solidFill>
              </a:rPr>
              <a:t>5-Server fetches celestial info and names of star from SIMBAD</a:t>
            </a:r>
          </a:p>
          <a:p>
            <a:pPr algn="l"/>
            <a:r>
              <a:rPr lang="en-US" sz="2400" b="1" dirty="0">
                <a:solidFill>
                  <a:schemeClr val="bg1"/>
                </a:solidFill>
              </a:rPr>
              <a:t>6-The server responds with the list of stars, including x, y, and star name(a JSON response with that list)</a:t>
            </a:r>
          </a:p>
          <a:p>
            <a:pPr algn="l"/>
            <a:endParaRPr lang="en-US" sz="4800" dirty="0">
              <a:solidFill>
                <a:schemeClr val="bg1"/>
              </a:solidFill>
            </a:endParaRPr>
          </a:p>
        </p:txBody>
      </p:sp>
      <p:sp>
        <p:nvSpPr>
          <p:cNvPr id="11" name="AutoShape 6">
            <a:extLst>
              <a:ext uri="{FF2B5EF4-FFF2-40B4-BE49-F238E27FC236}">
                <a16:creationId xmlns:a16="http://schemas.microsoft.com/office/drawing/2014/main" id="{85A43F68-D5C4-B5C9-56E9-B79F3E378854}"/>
              </a:ext>
            </a:extLst>
          </p:cNvPr>
          <p:cNvSpPr>
            <a:spLocks noChangeAspect="1" noChangeArrowheads="1"/>
          </p:cNvSpPr>
          <p:nvPr/>
        </p:nvSpPr>
        <p:spPr bwMode="auto">
          <a:xfrm>
            <a:off x="7162800" y="3962400"/>
            <a:ext cx="4189234" cy="418923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4" name="Text 1">
            <a:extLst>
              <a:ext uri="{FF2B5EF4-FFF2-40B4-BE49-F238E27FC236}">
                <a16:creationId xmlns:a16="http://schemas.microsoft.com/office/drawing/2014/main" id="{34D51AB6-EE6B-7A13-9A1A-0391C69788AA}"/>
              </a:ext>
            </a:extLst>
          </p:cNvPr>
          <p:cNvSpPr/>
          <p:nvPr/>
        </p:nvSpPr>
        <p:spPr>
          <a:xfrm>
            <a:off x="793790" y="2294573"/>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8" name="Text 5">
            <a:extLst>
              <a:ext uri="{FF2B5EF4-FFF2-40B4-BE49-F238E27FC236}">
                <a16:creationId xmlns:a16="http://schemas.microsoft.com/office/drawing/2014/main" id="{7E8397B1-609F-52F7-4D93-9438E2955031}"/>
              </a:ext>
            </a:extLst>
          </p:cNvPr>
          <p:cNvSpPr/>
          <p:nvPr/>
        </p:nvSpPr>
        <p:spPr>
          <a:xfrm>
            <a:off x="793790" y="4766786"/>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2" name="תמונה 1" descr="תמונה שמכילה צילום מסך, גאדג'ט, טלפון נייד, מולטימדיה&#10;&#10;תוכן בינה מלאכותית גנרטיבית עשוי להיות שגוי.">
            <a:extLst>
              <a:ext uri="{FF2B5EF4-FFF2-40B4-BE49-F238E27FC236}">
                <a16:creationId xmlns:a16="http://schemas.microsoft.com/office/drawing/2014/main" id="{9E8C7E7C-AAB1-8179-DEDD-E6C20E3394D1}"/>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2233081" y="2476024"/>
            <a:ext cx="2242574" cy="3938179"/>
          </a:xfrm>
          <a:prstGeom prst="rect">
            <a:avLst/>
          </a:prstGeom>
          <a:solidFill>
            <a:schemeClr val="bg1"/>
          </a:solidFill>
        </p:spPr>
      </p:pic>
      <p:sp>
        <p:nvSpPr>
          <p:cNvPr id="3" name="תיבת טקסט 2">
            <a:extLst>
              <a:ext uri="{FF2B5EF4-FFF2-40B4-BE49-F238E27FC236}">
                <a16:creationId xmlns:a16="http://schemas.microsoft.com/office/drawing/2014/main" id="{4AFEF0F8-6C08-5052-0403-6BE55F1010E4}"/>
              </a:ext>
            </a:extLst>
          </p:cNvPr>
          <p:cNvSpPr txBox="1"/>
          <p:nvPr/>
        </p:nvSpPr>
        <p:spPr>
          <a:xfrm>
            <a:off x="1531034" y="411152"/>
            <a:ext cx="9959926" cy="1938992"/>
          </a:xfrm>
          <a:prstGeom prst="rect">
            <a:avLst/>
          </a:prstGeom>
          <a:noFill/>
        </p:spPr>
        <p:txBody>
          <a:bodyPr wrap="square" rtlCol="1">
            <a:spAutoFit/>
          </a:bodyPr>
          <a:lstStyle/>
          <a:p>
            <a:pPr algn="ctr"/>
            <a:r>
              <a:rPr lang="en-US" sz="2400" b="1" dirty="0">
                <a:solidFill>
                  <a:schemeClr val="bg1"/>
                </a:solidFill>
              </a:rPr>
              <a:t>The Flask server in that project is a Python program that listens for HTTP requests from other programs (like a web browser or Android app) and responds to them.</a:t>
            </a:r>
            <a:endParaRPr lang="he-IL" sz="2400" b="1" dirty="0">
              <a:solidFill>
                <a:schemeClr val="bg1"/>
              </a:solidFill>
            </a:endParaRPr>
          </a:p>
          <a:p>
            <a:pPr algn="ctr"/>
            <a:r>
              <a:rPr lang="en-US" sz="4800" dirty="0">
                <a:solidFill>
                  <a:schemeClr val="bg1"/>
                </a:solidFill>
              </a:rPr>
              <a:t> </a:t>
            </a:r>
            <a:r>
              <a:rPr lang="en-US" sz="2400" dirty="0">
                <a:solidFill>
                  <a:schemeClr val="bg1"/>
                </a:solidFill>
              </a:rPr>
              <a:t>Flask server using the Flask library in Python.</a:t>
            </a:r>
            <a:endParaRPr lang="en-US" sz="4800" dirty="0">
              <a:solidFill>
                <a:schemeClr val="bg1"/>
              </a:solidFill>
            </a:endParaRPr>
          </a:p>
        </p:txBody>
      </p:sp>
      <p:pic>
        <p:nvPicPr>
          <p:cNvPr id="17" name="splash_loading_logo">
            <a:hlinkClick r:id="" action="ppaction://media"/>
            <a:extLst>
              <a:ext uri="{FF2B5EF4-FFF2-40B4-BE49-F238E27FC236}">
                <a16:creationId xmlns:a16="http://schemas.microsoft.com/office/drawing/2014/main" id="{3F75AFE3-931F-8C73-DB55-DE1B67F623B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2685763" y="3564135"/>
            <a:ext cx="1337209" cy="1337209"/>
          </a:xfrm>
          <a:prstGeom prst="ellipse">
            <a:avLst/>
          </a:prstGeom>
        </p:spPr>
      </p:pic>
    </p:spTree>
    <p:extLst>
      <p:ext uri="{BB962C8B-B14F-4D97-AF65-F5344CB8AC3E}">
        <p14:creationId xmlns:p14="http://schemas.microsoft.com/office/powerpoint/2010/main" val="264326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42"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361</TotalTime>
  <Words>1319</Words>
  <Application>Microsoft Office PowerPoint</Application>
  <PresentationFormat>מותאם אישית</PresentationFormat>
  <Paragraphs>129</Paragraphs>
  <Slides>17</Slides>
  <Notes>17</Notes>
  <HiddenSlides>0</HiddenSlides>
  <MMClips>22</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17</vt:i4>
      </vt:variant>
    </vt:vector>
  </HeadingPairs>
  <TitlesOfParts>
    <vt:vector size="22" baseType="lpstr">
      <vt:lpstr>Epilogue</vt:lpstr>
      <vt:lpstr>Arial</vt:lpstr>
      <vt:lpstr>Fraunces Medium</vt:lpstr>
      <vt:lpstr>Consolas</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לירון חסוי</cp:lastModifiedBy>
  <cp:revision>29</cp:revision>
  <dcterms:created xsi:type="dcterms:W3CDTF">2025-06-05T14:41:23Z</dcterms:created>
  <dcterms:modified xsi:type="dcterms:W3CDTF">2025-06-08T00:05:37Z</dcterms:modified>
</cp:coreProperties>
</file>